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704" r:id="rId3"/>
    <p:sldId id="708" r:id="rId4"/>
    <p:sldId id="705" r:id="rId5"/>
    <p:sldId id="706" r:id="rId6"/>
    <p:sldId id="645" r:id="rId7"/>
    <p:sldId id="707" r:id="rId8"/>
    <p:sldId id="530" r:id="rId9"/>
    <p:sldId id="643" r:id="rId10"/>
    <p:sldId id="556" r:id="rId11"/>
    <p:sldId id="578" r:id="rId12"/>
    <p:sldId id="569" r:id="rId13"/>
    <p:sldId id="399" r:id="rId14"/>
    <p:sldId id="711" r:id="rId15"/>
    <p:sldId id="579" r:id="rId16"/>
    <p:sldId id="568" r:id="rId17"/>
    <p:sldId id="639" r:id="rId18"/>
    <p:sldId id="642" r:id="rId19"/>
    <p:sldId id="712" r:id="rId20"/>
    <p:sldId id="685" r:id="rId21"/>
    <p:sldId id="294" r:id="rId22"/>
    <p:sldId id="307" r:id="rId23"/>
    <p:sldId id="477" r:id="rId24"/>
    <p:sldId id="479" r:id="rId25"/>
    <p:sldId id="482" r:id="rId26"/>
    <p:sldId id="305" r:id="rId27"/>
    <p:sldId id="352" r:id="rId28"/>
    <p:sldId id="317" r:id="rId29"/>
    <p:sldId id="452" r:id="rId30"/>
    <p:sldId id="355" r:id="rId31"/>
    <p:sldId id="337" r:id="rId32"/>
    <p:sldId id="318" r:id="rId33"/>
    <p:sldId id="692" r:id="rId34"/>
    <p:sldId id="693" r:id="rId35"/>
    <p:sldId id="694" r:id="rId36"/>
    <p:sldId id="695" r:id="rId37"/>
    <p:sldId id="697" r:id="rId38"/>
    <p:sldId id="696" r:id="rId39"/>
    <p:sldId id="698" r:id="rId40"/>
    <p:sldId id="700" r:id="rId41"/>
    <p:sldId id="713" r:id="rId42"/>
    <p:sldId id="686" r:id="rId43"/>
    <p:sldId id="699" r:id="rId44"/>
    <p:sldId id="296" r:id="rId45"/>
    <p:sldId id="644" r:id="rId46"/>
    <p:sldId id="295" r:id="rId47"/>
    <p:sldId id="640" r:id="rId48"/>
    <p:sldId id="265" r:id="rId49"/>
    <p:sldId id="677" r:id="rId50"/>
    <p:sldId id="678" r:id="rId51"/>
    <p:sldId id="680" r:id="rId52"/>
    <p:sldId id="701" r:id="rId53"/>
    <p:sldId id="662" r:id="rId54"/>
    <p:sldId id="311" r:id="rId55"/>
    <p:sldId id="257" r:id="rId56"/>
    <p:sldId id="483" r:id="rId57"/>
    <p:sldId id="710" r:id="rId58"/>
    <p:sldId id="362" r:id="rId59"/>
    <p:sldId id="363" r:id="rId60"/>
    <p:sldId id="364" r:id="rId61"/>
    <p:sldId id="689" r:id="rId62"/>
    <p:sldId id="6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35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599B-847D-E845-8FA2-F3394CB6C83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2396A-B335-9A42-A257-CF8EBC0FA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nzlbyTZsQ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83A6F0A3-13E2-C640-A5C6-03D0B5DB54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1CC688E4-747C-5C4F-87D5-E3AE63571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Target technology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2610-267C-0442-965D-7990014DC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7AEB8-17EC-5142-80E1-16E7F91033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7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38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5EA2FBA0-3C8D-9043-8000-C299FAE66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F872C3D4-DCFF-E24A-8903-CC8F0F318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Screen shot of alex prize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097E-594B-E042-9A7E-918D42FC8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306F0D-0EC6-6541-8AC7-8170D83076F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>
            <a:extLst>
              <a:ext uri="{FF2B5EF4-FFF2-40B4-BE49-F238E27FC236}">
                <a16:creationId xmlns:a16="http://schemas.microsoft.com/office/drawing/2014/main" id="{7E3FD829-9137-CE40-B1CC-254F42453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>
            <a:extLst>
              <a:ext uri="{FF2B5EF4-FFF2-40B4-BE49-F238E27FC236}">
                <a16:creationId xmlns:a16="http://schemas.microsoft.com/office/drawing/2014/main" id="{34BEFF98-5D5E-C847-A052-9E21F0C35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 altLang="en-US"/>
              <a:t>Are our objectives right?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58A0BDCB-5701-7B42-923F-6677BA23B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855330-9E65-4B40-A00B-DF8AC35290F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98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>
            <a:extLst>
              <a:ext uri="{FF2B5EF4-FFF2-40B4-BE49-F238E27FC236}">
                <a16:creationId xmlns:a16="http://schemas.microsoft.com/office/drawing/2014/main" id="{25CDC0A4-BD0F-0640-BB1D-53C6C38AF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2" name="Notes Placeholder 2">
            <a:extLst>
              <a:ext uri="{FF2B5EF4-FFF2-40B4-BE49-F238E27FC236}">
                <a16:creationId xmlns:a16="http://schemas.microsoft.com/office/drawing/2014/main" id="{7DAA3CAA-A36C-2040-B975-D99E80AE5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 altLang="en-US" dirty="0"/>
              <a:t>Are our objectives right?</a:t>
            </a:r>
          </a:p>
          <a:p>
            <a:pPr marL="0" lvl="1" eaLnBrk="1" hangingPunct="1">
              <a:spcBef>
                <a:spcPct val="0"/>
              </a:spcBef>
            </a:pPr>
            <a:endParaRPr lang="en-US" altLang="en-US" dirty="0"/>
          </a:p>
          <a:p>
            <a:pPr marL="0" lvl="1" eaLnBrk="1" hangingPunct="1">
              <a:spcBef>
                <a:spcPct val="0"/>
              </a:spcBef>
            </a:pPr>
            <a:r>
              <a:rPr lang="en-US" altLang="en-US" dirty="0"/>
              <a:t>What is objectives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18C4FFD0-93C4-7A46-9E81-3C09983217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5CF3FF-16C2-B140-8E7D-81569072F9B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963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http://www.youtube.com/watch?v=WnzlbyTZsQY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30CA8-BB7D-FE4C-88F3-5A795B0CBA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03F8B8-E34D-CF48-AF2D-70F40D78A77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3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BF9B4E5A-E295-8348-B63F-33E7DED80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4AB0E-1B5C-F345-B3DB-379486222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3EDEEBDF-4AE9-264C-97C6-1B3485D59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03AEE5-0840-4E4A-9A0C-094C808C5AB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6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F72326B5-AEF8-4741-9D2D-6BB8E6074F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4AB0E-1B5C-F345-B3DB-379486222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7957559A-8D3B-0146-9712-9AC951AFB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72BF37-5E74-C841-9F81-AC4E1AAFB64D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3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BDE722D7-BFDF-F54F-AC9F-7D8BD8727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0254-8EA1-F941-81C9-B55A7B20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E25E716C-86B8-DC4C-899F-A23186057D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D26F94-39EA-5F48-82C6-54E3432A9D56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88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C736E288-6B28-7040-AF83-2E18EFED1E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0254-8EA1-F941-81C9-B55A7B20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A37AFCF3-19EB-664F-83E5-67D778716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83EB0C-2785-D544-A047-794ED5C4CC0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05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39141738-21FE-9344-A372-2259386A0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11ADD9C9-FA59-024E-8A90-7DF5D84C4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Here we’re making a markov assumption …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EB8F2-9DEC-534B-A5C4-3C9D5F47E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54869-C7B2-414A-BB23-6A2342BFF04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24D4F5C3-073A-EE42-8140-91C33766DF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81C8CF61-B00C-7E4C-9941-DEB46AEAB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i="1"/>
              <a:t>“Building End-To-End Dialogue Systems Using Generative Hierarchical Neural Network Models”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57816-BE35-074B-B1BB-9FFB2264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F0A05-18AA-AC4E-9758-17C4A5DD03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9EC4-969C-084B-AE02-5964C94E0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D4CF3-7804-604A-8558-7E0783AEB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A2E7-B307-144A-8E3E-E7596C20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9AA6-41AC-B44D-81A2-4A729213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611E-A1A9-064E-B3D2-F4814E8F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9829-9FF3-BD43-AEDF-784C2AB1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7671B-DA0A-A243-95C2-F012A39F8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BA91-021C-B84A-A7A7-6DB514C0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F914B-7166-164B-8BD4-E79074BB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C4FA-23C4-104A-B75B-4458CCDC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25D14-662B-E04C-BF6D-10B37E3E0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6DFED-5550-A64F-9CE0-F19BB30C9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EE35-C9A9-B444-95C3-03733A04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9036-8DA4-774A-971A-AC7F9443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E659-D2B2-9640-AE6F-CC31CB62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1745241-5C8D-C649-BF0C-C4DD241D4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63" y="6364288"/>
            <a:ext cx="10636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39" y="1189176"/>
            <a:ext cx="11655841" cy="1985641"/>
          </a:xfrm>
        </p:spPr>
        <p:txBody>
          <a:bodyPr>
            <a:spAutoFit/>
          </a:bodyPr>
          <a:lstStyle>
            <a:lvl1pPr marL="334589" indent="-334589">
              <a:buClr>
                <a:schemeClr val="tx2"/>
              </a:buClr>
              <a:defRPr sz="3529">
                <a:solidFill>
                  <a:schemeClr val="tx2"/>
                </a:solidFill>
              </a:defRPr>
            </a:lvl1pPr>
            <a:lvl2pPr marL="672290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2pPr>
            <a:lvl3pPr marL="896386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3pPr>
            <a:lvl4pPr marL="1064459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4pPr>
            <a:lvl5pPr marL="1288555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662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CD15-B9D7-724D-825E-8E3F6B0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5293-8DF9-AE44-9032-1C48227E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3255-39A9-E845-95F2-3D22CE47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1739C-BEC2-1845-8AFB-F8C8AE0D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CA434-E36D-8A41-BB25-37EF67C0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9522-E743-2740-B5E0-30A81550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C8AA-6B83-C04B-B1D9-F1F8F87AD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8971-AF30-BE48-ACD8-30D09794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6DB6-2A1C-8D46-876B-5C2E90EB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B9CB7-970B-9F4B-AACD-4CB5937D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F36F-5DD7-574E-87ED-C4D59E26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DFFF-ACC3-B847-99CC-E348920B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F8039-A95C-B540-9921-2404DAD39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278B3-2F19-9341-945B-FD7B03C4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40E52-B939-DF4B-8774-1B7743D2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0D8C-083C-6342-A490-20776CAA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9CFB-9B7B-E841-A169-3F0782B1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A237-88B6-2C4F-A6A5-89A92B79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D8E-7890-1B43-9F23-BF90525D6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BC3BE-3AF4-224F-8335-04AF976C0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416FB-B60C-8B45-B280-CD5387248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7F938-2A9A-EE48-9A1D-607F9413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43006-432C-664E-9EFF-27FCE77C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845D1-68B6-E74A-B0AC-2C5DFCC4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FFEB-9D11-BF4E-86F3-14A14244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1EED6-E774-754B-A880-7FBF7DFF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1CE3C-E1EF-E349-B45A-DE1CE544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98ED2-97A8-CE46-99BA-CF6646AB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3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68FBA-16B4-9A4D-96F0-A07A6425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26BAC-E7D7-FB45-A8FE-E2C27E12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85E0-33A7-744E-A3E3-D0FD947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FF49-757C-EA47-9A59-5C100396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EF6F-25AD-254C-98FA-E638D30E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AD5A-821F-B04A-B15C-7BD156B0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4554C-05A1-A241-A614-46E24504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5CADA-6243-4A46-A048-2D383D14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20F4-148C-C74E-9C12-81056F80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9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91E7-8DB8-124A-9B7F-EF3F18234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28195-F3F0-2D46-9E1A-A7828B899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835D0-F693-F840-8DFF-7CB49FBCB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9A118-2894-DC49-92B5-3D1F8EC1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A1F64-FC3F-8F47-A9C7-F46043AF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B19CE-F470-8F40-B931-BB3360FE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07FB9-C0DA-4F40-8908-1316065A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D7A95-FAB2-B940-BD0F-0CB1BAC2A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56E7-1E97-8343-9543-AB3A23150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88846-3987-6848-92CB-1E63A89B88B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4E17F-9D0D-7E43-ADDE-C9CF3F37C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7897-E892-BD4C-A8CD-B03F0FF83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izrahman4u/seq2seq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izrahman4u/seq2se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izrahman4u/seq2se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docs.google.com/spreadsheets/d/1RgG-dRS42EHlG7QdJOTg2ZO587KutTTPeUfyxVKoIn8/edit#gid=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core/architecture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nzlbyTZsQY?feature=oembed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14SgVTtoA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2B2E5F2-D1F8-B242-BF40-D4D4D98560F9}"/>
              </a:ext>
            </a:extLst>
          </p:cNvPr>
          <p:cNvSpPr/>
          <p:nvPr/>
        </p:nvSpPr>
        <p:spPr>
          <a:xfrm>
            <a:off x="3335238" y="1568449"/>
            <a:ext cx="6698974" cy="822689"/>
          </a:xfrm>
          <a:prstGeom prst="wedgeRoundRectCallout">
            <a:avLst>
              <a:gd name="adj1" fmla="val 53455"/>
              <a:gd name="adj2" fmla="val 110909"/>
              <a:gd name="adj3" fmla="val 16667"/>
            </a:avLst>
          </a:prstGeom>
          <a:solidFill>
            <a:schemeClr val="bg1"/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hi, how are you doing?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E6405343-91D9-4443-B134-00761A09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" y="1633967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BADC7-F339-BD41-B61D-2E64BECE231B}"/>
              </a:ext>
            </a:extLst>
          </p:cNvPr>
          <p:cNvSpPr/>
          <p:nvPr/>
        </p:nvSpPr>
        <p:spPr>
          <a:xfrm>
            <a:off x="785191" y="468659"/>
            <a:ext cx="6698974" cy="822689"/>
          </a:xfrm>
          <a:prstGeom prst="wedgeRoundRectCallout">
            <a:avLst>
              <a:gd name="adj1" fmla="val -38958"/>
              <a:gd name="adj2" fmla="val 148459"/>
              <a:gd name="adj3" fmla="val 16667"/>
            </a:avLst>
          </a:prstGeom>
          <a:solidFill>
            <a:schemeClr val="bg1"/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hi, how are you doing?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EAB09-7DFE-2C42-AB6D-4146A88A4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761" y="1446530"/>
            <a:ext cx="105354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Alexa, can you help me?</a:t>
            </a:r>
            <a:br>
              <a:rPr lang="en-US" i="1" dirty="0"/>
            </a:br>
            <a:r>
              <a:rPr lang="en-US" sz="2000" i="1" dirty="0"/>
              <a:t> </a:t>
            </a:r>
            <a:br>
              <a:rPr lang="en-US" i="1" dirty="0"/>
            </a:br>
            <a:r>
              <a:rPr lang="en-US" i="1" dirty="0"/>
              <a:t>                I don't know what to do. 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                   Dialog Systems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5C58B-2AF1-314C-A3DB-D142B819A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913" y="4774855"/>
            <a:ext cx="9144000" cy="165576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200" b="1" dirty="0"/>
              <a:t>João Sedoc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jsedoc@jhu.edu</a:t>
            </a:r>
            <a:endParaRPr lang="en-US" dirty="0"/>
          </a:p>
          <a:p>
            <a:pPr>
              <a:defRPr/>
            </a:pPr>
            <a:r>
              <a:rPr lang="en-US" dirty="0"/>
              <a:t>Johns Hopkins</a:t>
            </a:r>
          </a:p>
          <a:p>
            <a:pPr>
              <a:defRPr/>
            </a:pPr>
            <a:r>
              <a:rPr lang="en-US" dirty="0"/>
              <a:t>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59F6-0821-DB42-B1DA-B8E46339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01" y="5326621"/>
            <a:ext cx="3373348" cy="1531379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CEA03C0-6A63-7C49-BF69-A5A6F374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463" y="2083145"/>
            <a:ext cx="15303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07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4ED-2CB4-464D-BF2E-B3FA810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Types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AB09-0F45-DE48-96EC-CF6EDA0E1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Chatbots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Goal-based (Dialog agents)</a:t>
            </a:r>
          </a:p>
          <a:p>
            <a:pPr lvl="1"/>
            <a:r>
              <a:rPr lang="en-US" sz="3200" dirty="0"/>
              <a:t>SIRI, interfaces to cars, robots, …</a:t>
            </a:r>
          </a:p>
          <a:p>
            <a:pPr lvl="1"/>
            <a:r>
              <a:rPr lang="en-US" sz="3200" dirty="0"/>
              <a:t>Booking flights, restaurants, or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5255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Pattern-action rules (Eliza)</a:t>
            </a:r>
          </a:p>
          <a:p>
            <a:pPr marL="319088" lvl="1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98648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0772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(0 YOU 0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0  means Kleene *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The 3 is the constituent # in pattern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1" name="Picture 2">
            <a:extLst>
              <a:ext uri="{FF2B5EF4-FFF2-40B4-BE49-F238E27FC236}">
                <a16:creationId xmlns:a16="http://schemas.microsoft.com/office/drawing/2014/main" id="{672998B1-1964-C74C-A331-9F4867B4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688" y="7377113"/>
            <a:ext cx="12192001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2" name="Title 1">
            <a:extLst>
              <a:ext uri="{FF2B5EF4-FFF2-40B4-BE49-F238E27FC236}">
                <a16:creationId xmlns:a16="http://schemas.microsoft.com/office/drawing/2014/main" id="{2065A899-95CF-4C4E-9405-BCD9579D6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0700" y="455613"/>
            <a:ext cx="7727950" cy="1327150"/>
          </a:xfrm>
        </p:spPr>
        <p:txBody>
          <a:bodyPr/>
          <a:lstStyle/>
          <a:p>
            <a:pPr algn="ctr" eaLnBrk="1" hangingPunct="1"/>
            <a:r>
              <a:rPr lang="en-US" altLang="en-US"/>
              <a:t>Personality in chatbots:</a:t>
            </a:r>
            <a:br>
              <a:rPr lang="en-US" altLang="en-US"/>
            </a:br>
            <a:r>
              <a:rPr lang="en-US" altLang="en-US"/>
              <a:t>Eliza and Parry</a:t>
            </a:r>
          </a:p>
        </p:txBody>
      </p:sp>
      <p:pic>
        <p:nvPicPr>
          <p:cNvPr id="204803" name="Picture 6">
            <a:extLst>
              <a:ext uri="{FF2B5EF4-FFF2-40B4-BE49-F238E27FC236}">
                <a16:creationId xmlns:a16="http://schemas.microsoft.com/office/drawing/2014/main" id="{EB253E76-D1D6-B549-8916-15B36661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828925"/>
            <a:ext cx="32337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10">
            <a:extLst>
              <a:ext uri="{FF2B5EF4-FFF2-40B4-BE49-F238E27FC236}">
                <a16:creationId xmlns:a16="http://schemas.microsoft.com/office/drawing/2014/main" id="{A0CD0C03-4B7C-2741-8792-DE8BE12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25" y="3187700"/>
            <a:ext cx="1905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0A069CE-FEBD-364D-A940-E3C2241DF1F1}"/>
              </a:ext>
            </a:extLst>
          </p:cNvPr>
          <p:cNvSpPr/>
          <p:nvPr/>
        </p:nvSpPr>
        <p:spPr>
          <a:xfrm>
            <a:off x="3695700" y="1882775"/>
            <a:ext cx="4457700" cy="612775"/>
          </a:xfrm>
          <a:prstGeom prst="wedgeRoundRectCallout">
            <a:avLst>
              <a:gd name="adj1" fmla="val -62534"/>
              <a:gd name="adj2" fmla="val 1454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/>
              <a:t>Good Evening. Tell me your problems.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0D2F88E-1585-4E4F-837B-145D355F1049}"/>
              </a:ext>
            </a:extLst>
          </p:cNvPr>
          <p:cNvSpPr/>
          <p:nvPr/>
        </p:nvSpPr>
        <p:spPr>
          <a:xfrm>
            <a:off x="5081588" y="2606675"/>
            <a:ext cx="3838575" cy="612775"/>
          </a:xfrm>
          <a:prstGeom prst="wedgeRoundRectCallout">
            <a:avLst>
              <a:gd name="adj1" fmla="val 75758"/>
              <a:gd name="adj2" fmla="val 114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People get on my nerves sometimes.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1CC2E2B-54DA-AD48-8F97-75DE2E3FBA02}"/>
              </a:ext>
            </a:extLst>
          </p:cNvPr>
          <p:cNvSpPr/>
          <p:nvPr/>
        </p:nvSpPr>
        <p:spPr>
          <a:xfrm>
            <a:off x="3767138" y="3338513"/>
            <a:ext cx="4038600" cy="612775"/>
          </a:xfrm>
          <a:prstGeom prst="wedgeRoundRectCallout">
            <a:avLst>
              <a:gd name="adj1" fmla="val -66130"/>
              <a:gd name="adj2" fmla="val -328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I am not sure I understand you fully.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9D83C35-A0BD-4442-89B3-7FF19974D2F6}"/>
              </a:ext>
            </a:extLst>
          </p:cNvPr>
          <p:cNvSpPr/>
          <p:nvPr/>
        </p:nvSpPr>
        <p:spPr>
          <a:xfrm>
            <a:off x="4140200" y="4668838"/>
            <a:ext cx="4737100" cy="569912"/>
          </a:xfrm>
          <a:prstGeom prst="wedgeRoundRectCallout">
            <a:avLst>
              <a:gd name="adj1" fmla="val -72263"/>
              <a:gd name="adj2" fmla="val -16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Suppose you should pay more attention.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E4E44E8-F693-1F42-B3F2-27A837FE3148}"/>
              </a:ext>
            </a:extLst>
          </p:cNvPr>
          <p:cNvSpPr/>
          <p:nvPr/>
        </p:nvSpPr>
        <p:spPr>
          <a:xfrm>
            <a:off x="5081588" y="4051300"/>
            <a:ext cx="3910012" cy="481013"/>
          </a:xfrm>
          <a:prstGeom prst="wedgeRoundRectCallout">
            <a:avLst>
              <a:gd name="adj1" fmla="val 69574"/>
              <a:gd name="adj2" fmla="val -57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You should pay more attention.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1819BEF-60F9-3F4F-BD36-4220243E5A33}"/>
              </a:ext>
            </a:extLst>
          </p:cNvPr>
          <p:cNvSpPr/>
          <p:nvPr/>
        </p:nvSpPr>
        <p:spPr>
          <a:xfrm>
            <a:off x="5549900" y="5416550"/>
            <a:ext cx="3771900" cy="611188"/>
          </a:xfrm>
          <a:prstGeom prst="wedgeRoundRectCallout">
            <a:avLst>
              <a:gd name="adj1" fmla="val 66678"/>
              <a:gd name="adj2" fmla="val -1282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You're entitled to your own opinion.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04811" name="TextBox 12">
            <a:extLst>
              <a:ext uri="{FF2B5EF4-FFF2-40B4-BE49-F238E27FC236}">
                <a16:creationId xmlns:a16="http://schemas.microsoft.com/office/drawing/2014/main" id="{C4E4ABAD-91AA-EF4D-8C82-07D9C27F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63" y="1911350"/>
            <a:ext cx="925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Eliza</a:t>
            </a:r>
          </a:p>
        </p:txBody>
      </p:sp>
      <p:sp>
        <p:nvSpPr>
          <p:cNvPr id="204812" name="TextBox 13">
            <a:extLst>
              <a:ext uri="{FF2B5EF4-FFF2-40B4-BE49-F238E27FC236}">
                <a16:creationId xmlns:a16="http://schemas.microsoft.com/office/drawing/2014/main" id="{6CF09ECA-2D41-9445-8350-5509062D5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5563" y="1971675"/>
            <a:ext cx="94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/>
              <a:t>Parry</a:t>
            </a:r>
          </a:p>
        </p:txBody>
      </p:sp>
    </p:spTree>
    <p:extLst>
      <p:ext uri="{BB962C8B-B14F-4D97-AF65-F5344CB8AC3E}">
        <p14:creationId xmlns:p14="http://schemas.microsoft.com/office/powerpoint/2010/main" val="18065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562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33600" y="1828800"/>
            <a:ext cx="80772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30731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 Retrieval based 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72440" y="1905000"/>
            <a:ext cx="1124712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926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(</a:t>
            </a:r>
            <a:r>
              <a:rPr lang="en-US" dirty="0" err="1"/>
              <a:t>tf-idf</a:t>
            </a:r>
            <a:r>
              <a:rPr lang="en-US" dirty="0"/>
              <a:t>) similar turn </a:t>
            </a:r>
            <a:r>
              <a:rPr lang="en-US" i="1" dirty="0"/>
              <a:t>t</a:t>
            </a:r>
            <a:r>
              <a:rPr lang="en-US" dirty="0"/>
              <a:t>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t'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5603814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F9D1E0-2C90-1E41-8D7E-064CA4C2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IR-based Chatbot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6923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72E-6C92-2340-898E-33639896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Semantic Similarity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6EA6B-69C0-FB46-83AB-6968804F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2" y="1690688"/>
            <a:ext cx="11981696" cy="4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92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14">
            <a:extLst>
              <a:ext uri="{FF2B5EF4-FFF2-40B4-BE49-F238E27FC236}">
                <a16:creationId xmlns:a16="http://schemas.microsoft.com/office/drawing/2014/main" id="{63B01A36-3385-F74A-9E1A-54BD0BD1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946525"/>
            <a:ext cx="43783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Title 1">
            <a:extLst>
              <a:ext uri="{FF2B5EF4-FFF2-40B4-BE49-F238E27FC236}">
                <a16:creationId xmlns:a16="http://schemas.microsoft.com/office/drawing/2014/main" id="{26C6DD4D-896D-0C45-A491-D3C29D1D9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Chatbots are Ubiquitous: Personal Agents, Games, Education, Business &amp; Medicine</a:t>
            </a:r>
          </a:p>
        </p:txBody>
      </p:sp>
      <p:pic>
        <p:nvPicPr>
          <p:cNvPr id="17414" name="Content Placeholder 5">
            <a:extLst>
              <a:ext uri="{FF2B5EF4-FFF2-40B4-BE49-F238E27FC236}">
                <a16:creationId xmlns:a16="http://schemas.microsoft.com/office/drawing/2014/main" id="{776D9712-4258-544B-B5F8-A5130DC32B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3719513"/>
            <a:ext cx="4470400" cy="2511425"/>
          </a:xfrm>
        </p:spPr>
      </p:pic>
      <p:pic>
        <p:nvPicPr>
          <p:cNvPr id="17410" name="Picture 8">
            <a:extLst>
              <a:ext uri="{FF2B5EF4-FFF2-40B4-BE49-F238E27FC236}">
                <a16:creationId xmlns:a16="http://schemas.microsoft.com/office/drawing/2014/main" id="{7E4BC66A-69B0-6A41-84B3-8C244FDD2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1651000"/>
            <a:ext cx="3284538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10">
            <a:extLst>
              <a:ext uri="{FF2B5EF4-FFF2-40B4-BE49-F238E27FC236}">
                <a16:creationId xmlns:a16="http://schemas.microsoft.com/office/drawing/2014/main" id="{39A54411-1D49-1442-9818-B6D7D149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227388"/>
            <a:ext cx="16287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12">
            <a:extLst>
              <a:ext uri="{FF2B5EF4-FFF2-40B4-BE49-F238E27FC236}">
                <a16:creationId xmlns:a16="http://schemas.microsoft.com/office/drawing/2014/main" id="{A1365017-4662-D848-B443-3E1FDFF3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597025"/>
            <a:ext cx="42291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E8EF90-EE25-7643-9A65-81A18C5C9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2995" y="1974850"/>
            <a:ext cx="224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0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CCBA-9206-DB48-BBD3-990000FD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 Encoder-Decoder</a:t>
            </a:r>
            <a:br>
              <a:rPr lang="en-US" dirty="0"/>
            </a:br>
            <a:r>
              <a:rPr lang="en-US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11693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8989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dirty="0"/>
              <a:t>End-to-end</a:t>
            </a:r>
            <a:r>
              <a:rPr lang="en-US" dirty="0"/>
              <a:t> systems.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Learn from “raw” dialogue data (e.g. </a:t>
            </a:r>
            <a:r>
              <a:rPr lang="en-US" dirty="0" err="1"/>
              <a:t>OpenSubtitles</a:t>
            </a:r>
            <a:r>
              <a:rPr lang="en-US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No semantic or pragmatic annotation required.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Mainly successful in open-domain, non-task oriented systems.</a:t>
            </a:r>
          </a:p>
        </p:txBody>
      </p:sp>
      <p:pic>
        <p:nvPicPr>
          <p:cNvPr id="7" name="Content Placeholder 4" descr="S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62" b="-7962"/>
          <a:stretch>
            <a:fillRect/>
          </a:stretch>
        </p:blipFill>
        <p:spPr>
          <a:xfrm>
            <a:off x="1649894" y="2861446"/>
            <a:ext cx="7845287" cy="431460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611757" y="3419061"/>
            <a:ext cx="4830417" cy="3346934"/>
            <a:chOff x="4611757" y="3419061"/>
            <a:chExt cx="4830417" cy="3346934"/>
          </a:xfrm>
        </p:grpSpPr>
        <p:sp>
          <p:nvSpPr>
            <p:cNvPr id="2" name="Rounded Rectangle 1"/>
            <p:cNvSpPr/>
            <p:nvPr/>
          </p:nvSpPr>
          <p:spPr>
            <a:xfrm>
              <a:off x="4611757" y="3419061"/>
              <a:ext cx="4830417" cy="3346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415169" y="4145764"/>
              <a:ext cx="3669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Input-output mapping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34548" y="3419061"/>
            <a:ext cx="2918791" cy="3346934"/>
            <a:chOff x="1434548" y="3419061"/>
            <a:chExt cx="2918791" cy="334693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643809" y="3419061"/>
              <a:ext cx="1709530" cy="33469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1434548" y="3419061"/>
              <a:ext cx="2819400" cy="3200400"/>
              <a:chOff x="1434548" y="3419061"/>
              <a:chExt cx="2819400" cy="32004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H="1">
                <a:off x="2643809" y="3419061"/>
                <a:ext cx="1610139" cy="32004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1434548" y="3531292"/>
                <a:ext cx="1461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text-based</a:t>
                </a:r>
              </a:p>
            </p:txBody>
          </p: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D854D40-8941-EB4D-B85F-96014DD6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Response Generation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5817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1">
            <a:extLst>
              <a:ext uri="{FF2B5EF4-FFF2-40B4-BE49-F238E27FC236}">
                <a16:creationId xmlns:a16="http://schemas.microsoft.com/office/drawing/2014/main" id="{6F43B5E9-6942-9342-ACEA-1AC3EE2C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468438"/>
            <a:ext cx="75025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007019-3A39-8B48-81E2-82318BFE165B}"/>
              </a:ext>
            </a:extLst>
          </p:cNvPr>
          <p:cNvSpPr/>
          <p:nvPr/>
        </p:nvSpPr>
        <p:spPr>
          <a:xfrm>
            <a:off x="2133600" y="3060700"/>
            <a:ext cx="590550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76983-7328-EB46-8DE6-F0E7180DA3F5}"/>
              </a:ext>
            </a:extLst>
          </p:cNvPr>
          <p:cNvSpPr/>
          <p:nvPr/>
        </p:nvSpPr>
        <p:spPr>
          <a:xfrm>
            <a:off x="2344738" y="1500188"/>
            <a:ext cx="5313362" cy="30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C56CCC-D84F-6544-AA97-6C5B5211F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46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accent1"/>
                </a:solidFill>
                <a:latin typeface="Calibri Light" panose="020F0302020204030204" pitchFamily="34" charset="0"/>
              </a:rPr>
              <a:t>Neural Conversation Model (NCM) </a:t>
            </a:r>
            <a:b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altLang="en-US" sz="3600" dirty="0">
                <a:latin typeface="Calibri Light" panose="020F0302020204030204" pitchFamily="34" charset="0"/>
              </a:rPr>
              <a:t>vs </a:t>
            </a:r>
            <a:br>
              <a:rPr lang="en-US" altLang="en-US" sz="3600" dirty="0">
                <a:latin typeface="Calibri Light" panose="020F0302020204030204" pitchFamily="34" charset="0"/>
              </a:rPr>
            </a:br>
            <a: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  <a:t>Rule-Based Model (</a:t>
            </a:r>
            <a:r>
              <a:rPr lang="en-US" altLang="en-US" sz="360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Cleverbot</a:t>
            </a:r>
            <a: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AA74F-4AC5-C645-BD05-BE38A565DD15}"/>
              </a:ext>
            </a:extLst>
          </p:cNvPr>
          <p:cNvSpPr/>
          <p:nvPr/>
        </p:nvSpPr>
        <p:spPr>
          <a:xfrm>
            <a:off x="2133600" y="4127500"/>
            <a:ext cx="5905500" cy="225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F2139-108A-9C4A-A98F-1ABD1445643F}"/>
              </a:ext>
            </a:extLst>
          </p:cNvPr>
          <p:cNvSpPr/>
          <p:nvPr/>
        </p:nvSpPr>
        <p:spPr>
          <a:xfrm>
            <a:off x="2133600" y="5311140"/>
            <a:ext cx="5905500" cy="10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7EDFACC-2056-B64A-B032-FF1C578F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58055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 err="1"/>
              <a:t>Vinyals</a:t>
            </a:r>
            <a:r>
              <a:rPr lang="en-US" altLang="en-US" sz="2400" dirty="0"/>
              <a:t> and Le 2015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dirty="0"/>
              <a:t>“A Neural Conversation Model”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 dirty="0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 dirty="0"/>
              <a:t>Image borrowed from </a:t>
            </a:r>
            <a:r>
              <a:rPr lang="en-US" altLang="en-US" sz="1600" i="1" u="sng" dirty="0">
                <a:hlinkClick r:id="rId3"/>
              </a:rPr>
              <a:t>farizrahman4u/seq2seq</a:t>
            </a:r>
            <a:endParaRPr lang="en-US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824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A36B3CB3-E196-E14A-9661-8CC4BB6BE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Neural Network Language Models (NNLMs)</a:t>
            </a:r>
          </a:p>
        </p:txBody>
      </p:sp>
      <p:sp>
        <p:nvSpPr>
          <p:cNvPr id="70" name="TextBox 39">
            <a:extLst>
              <a:ext uri="{FF2B5EF4-FFF2-40B4-BE49-F238E27FC236}">
                <a16:creationId xmlns:a16="http://schemas.microsoft.com/office/drawing/2014/main" id="{3B0F7CDF-31FC-B643-9C87-D550E64966DF}"/>
              </a:ext>
            </a:extLst>
          </p:cNvPr>
          <p:cNvSpPr txBox="1"/>
          <p:nvPr/>
        </p:nvSpPr>
        <p:spPr>
          <a:xfrm>
            <a:off x="2565400" y="6154738"/>
            <a:ext cx="89535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to</a:t>
            </a:r>
          </a:p>
        </p:txBody>
      </p:sp>
      <p:sp>
        <p:nvSpPr>
          <p:cNvPr id="71" name="TextBox 40">
            <a:extLst>
              <a:ext uri="{FF2B5EF4-FFF2-40B4-BE49-F238E27FC236}">
                <a16:creationId xmlns:a16="http://schemas.microsoft.com/office/drawing/2014/main" id="{892184DD-8084-6D42-A347-2856A3BA200F}"/>
              </a:ext>
            </a:extLst>
          </p:cNvPr>
          <p:cNvSpPr txBox="1"/>
          <p:nvPr/>
        </p:nvSpPr>
        <p:spPr>
          <a:xfrm>
            <a:off x="1579563" y="6154738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drove</a:t>
            </a:r>
          </a:p>
        </p:txBody>
      </p:sp>
      <p:sp>
        <p:nvSpPr>
          <p:cNvPr id="73" name="Double Bracket 72">
            <a:extLst>
              <a:ext uri="{FF2B5EF4-FFF2-40B4-BE49-F238E27FC236}">
                <a16:creationId xmlns:a16="http://schemas.microsoft.com/office/drawing/2014/main" id="{C38E0E88-91D2-F643-912A-9EB8D3DF4E85}"/>
              </a:ext>
            </a:extLst>
          </p:cNvPr>
          <p:cNvSpPr/>
          <p:nvPr/>
        </p:nvSpPr>
        <p:spPr bwMode="auto">
          <a:xfrm>
            <a:off x="1539875" y="20843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74" name="TextBox 54">
            <a:extLst>
              <a:ext uri="{FF2B5EF4-FFF2-40B4-BE49-F238E27FC236}">
                <a16:creationId xmlns:a16="http://schemas.microsoft.com/office/drawing/2014/main" id="{6771339D-B2D8-FC40-A5C8-394324E71205}"/>
              </a:ext>
            </a:extLst>
          </p:cNvPr>
          <p:cNvSpPr txBox="1"/>
          <p:nvPr/>
        </p:nvSpPr>
        <p:spPr>
          <a:xfrm>
            <a:off x="1608138" y="2454275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>
            <a:extLst>
              <a:ext uri="{FF2B5EF4-FFF2-40B4-BE49-F238E27FC236}">
                <a16:creationId xmlns:a16="http://schemas.microsoft.com/office/drawing/2014/main" id="{6AA2B6F6-0940-FE48-BBA5-7C6F52F02881}"/>
              </a:ext>
            </a:extLst>
          </p:cNvPr>
          <p:cNvSpPr txBox="1"/>
          <p:nvPr/>
        </p:nvSpPr>
        <p:spPr>
          <a:xfrm>
            <a:off x="1614488" y="2978150"/>
            <a:ext cx="1630362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>
            <a:extLst>
              <a:ext uri="{FF2B5EF4-FFF2-40B4-BE49-F238E27FC236}">
                <a16:creationId xmlns:a16="http://schemas.microsoft.com/office/drawing/2014/main" id="{BE790CF1-A639-104C-865F-CE0F56A34AAE}"/>
              </a:ext>
            </a:extLst>
          </p:cNvPr>
          <p:cNvSpPr txBox="1"/>
          <p:nvPr/>
        </p:nvSpPr>
        <p:spPr>
          <a:xfrm>
            <a:off x="1766888" y="30622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77" name="TextBox 58">
            <a:extLst>
              <a:ext uri="{FF2B5EF4-FFF2-40B4-BE49-F238E27FC236}">
                <a16:creationId xmlns:a16="http://schemas.microsoft.com/office/drawing/2014/main" id="{4D42CA76-FD10-BF40-B380-F02144DA450E}"/>
              </a:ext>
            </a:extLst>
          </p:cNvPr>
          <p:cNvSpPr txBox="1"/>
          <p:nvPr/>
        </p:nvSpPr>
        <p:spPr>
          <a:xfrm>
            <a:off x="1595438" y="32861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F1622F33-B28B-454B-AFEF-DF1DFE0B2547}"/>
              </a:ext>
            </a:extLst>
          </p:cNvPr>
          <p:cNvSpPr txBox="1"/>
          <p:nvPr/>
        </p:nvSpPr>
        <p:spPr>
          <a:xfrm>
            <a:off x="593725" y="6154738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he</a:t>
            </a:r>
          </a:p>
        </p:txBody>
      </p:sp>
      <p:sp>
        <p:nvSpPr>
          <p:cNvPr id="79" name="TextBox 39">
            <a:extLst>
              <a:ext uri="{FF2B5EF4-FFF2-40B4-BE49-F238E27FC236}">
                <a16:creationId xmlns:a16="http://schemas.microsoft.com/office/drawing/2014/main" id="{388D209B-8CC2-6E41-83F6-A8847DB2B9C1}"/>
              </a:ext>
            </a:extLst>
          </p:cNvPr>
          <p:cNvSpPr txBox="1"/>
          <p:nvPr/>
        </p:nvSpPr>
        <p:spPr>
          <a:xfrm>
            <a:off x="3579813" y="6154738"/>
            <a:ext cx="89535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the</a:t>
            </a:r>
          </a:p>
        </p:txBody>
      </p:sp>
      <p:cxnSp>
        <p:nvCxnSpPr>
          <p:cNvPr id="34827" name="Straight Arrow Connector 79">
            <a:extLst>
              <a:ext uri="{FF2B5EF4-FFF2-40B4-BE49-F238E27FC236}">
                <a16:creationId xmlns:a16="http://schemas.microsoft.com/office/drawing/2014/main" id="{8A5D9F43-506D-964F-A810-C744CA72E4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0125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Box 44">
            <a:extLst>
              <a:ext uri="{FF2B5EF4-FFF2-40B4-BE49-F238E27FC236}">
                <a16:creationId xmlns:a16="http://schemas.microsoft.com/office/drawing/2014/main" id="{CA28232F-36FA-7845-AEB5-1CFBA8D8AEB9}"/>
              </a:ext>
            </a:extLst>
          </p:cNvPr>
          <p:cNvSpPr txBox="1"/>
          <p:nvPr/>
        </p:nvSpPr>
        <p:spPr>
          <a:xfrm>
            <a:off x="536575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4829" name="Straight Arrow Connector 81">
            <a:extLst>
              <a:ext uri="{FF2B5EF4-FFF2-40B4-BE49-F238E27FC236}">
                <a16:creationId xmlns:a16="http://schemas.microsoft.com/office/drawing/2014/main" id="{321613A3-4C50-E94F-AA2A-33AC92CCFE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46288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0" name="Straight Arrow Connector 82">
            <a:extLst>
              <a:ext uri="{FF2B5EF4-FFF2-40B4-BE49-F238E27FC236}">
                <a16:creationId xmlns:a16="http://schemas.microsoft.com/office/drawing/2014/main" id="{F3453E1B-6156-2F4B-B1E9-A9360CD9D6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2913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1" name="Straight Arrow Connector 83">
            <a:extLst>
              <a:ext uri="{FF2B5EF4-FFF2-40B4-BE49-F238E27FC236}">
                <a16:creationId xmlns:a16="http://schemas.microsoft.com/office/drawing/2014/main" id="{6D8C920E-FA90-D540-9056-D3409EEE32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89388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Box 44">
            <a:extLst>
              <a:ext uri="{FF2B5EF4-FFF2-40B4-BE49-F238E27FC236}">
                <a16:creationId xmlns:a16="http://schemas.microsoft.com/office/drawing/2014/main" id="{1F4F4BCE-0E72-9248-B274-A62C8B7A2E37}"/>
              </a:ext>
            </a:extLst>
          </p:cNvPr>
          <p:cNvSpPr txBox="1"/>
          <p:nvPr/>
        </p:nvSpPr>
        <p:spPr>
          <a:xfrm>
            <a:off x="1570038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>
            <a:extLst>
              <a:ext uri="{FF2B5EF4-FFF2-40B4-BE49-F238E27FC236}">
                <a16:creationId xmlns:a16="http://schemas.microsoft.com/office/drawing/2014/main" id="{310F6579-97F9-4043-AC34-3D69AB15C1AE}"/>
              </a:ext>
            </a:extLst>
          </p:cNvPr>
          <p:cNvSpPr txBox="1"/>
          <p:nvPr/>
        </p:nvSpPr>
        <p:spPr>
          <a:xfrm>
            <a:off x="2579688" y="5446713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>
            <a:extLst>
              <a:ext uri="{FF2B5EF4-FFF2-40B4-BE49-F238E27FC236}">
                <a16:creationId xmlns:a16="http://schemas.microsoft.com/office/drawing/2014/main" id="{3B3CEB5B-17EE-8D4C-B18E-899492ED83F9}"/>
              </a:ext>
            </a:extLst>
          </p:cNvPr>
          <p:cNvSpPr txBox="1"/>
          <p:nvPr/>
        </p:nvSpPr>
        <p:spPr>
          <a:xfrm>
            <a:off x="3589338" y="5453063"/>
            <a:ext cx="9540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4835" name="Straight Arrow Connector 87">
            <a:extLst>
              <a:ext uri="{FF2B5EF4-FFF2-40B4-BE49-F238E27FC236}">
                <a16:creationId xmlns:a16="http://schemas.microsoft.com/office/drawing/2014/main" id="{2852D1C2-3873-BE43-A94D-D0BACAC06B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0938" y="51228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7AC185D-5C05-D945-91EE-D039E005C560}"/>
              </a:ext>
            </a:extLst>
          </p:cNvPr>
          <p:cNvSpPr/>
          <p:nvPr/>
        </p:nvSpPr>
        <p:spPr bwMode="auto">
          <a:xfrm>
            <a:off x="1023938" y="4721225"/>
            <a:ext cx="2741612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EAE1FB0-BF7B-A14D-B855-D3A8BACCEA19}"/>
              </a:ext>
            </a:extLst>
          </p:cNvPr>
          <p:cNvSpPr/>
          <p:nvPr/>
        </p:nvSpPr>
        <p:spPr bwMode="auto">
          <a:xfrm>
            <a:off x="565150" y="5416550"/>
            <a:ext cx="911225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0141FCA-9F8B-F348-B642-09C44167ABAC}"/>
              </a:ext>
            </a:extLst>
          </p:cNvPr>
          <p:cNvSpPr/>
          <p:nvPr/>
        </p:nvSpPr>
        <p:spPr bwMode="auto">
          <a:xfrm>
            <a:off x="1579563" y="5424488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A3854D3-7524-1D42-B6E1-01154161D348}"/>
              </a:ext>
            </a:extLst>
          </p:cNvPr>
          <p:cNvSpPr/>
          <p:nvPr/>
        </p:nvSpPr>
        <p:spPr bwMode="auto">
          <a:xfrm>
            <a:off x="2586038" y="5416550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44D624E-6814-3745-A817-4D2676F821FE}"/>
              </a:ext>
            </a:extLst>
          </p:cNvPr>
          <p:cNvSpPr/>
          <p:nvPr/>
        </p:nvSpPr>
        <p:spPr bwMode="auto">
          <a:xfrm>
            <a:off x="3592513" y="5410200"/>
            <a:ext cx="912812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841" name="Straight Arrow Connector 93">
            <a:extLst>
              <a:ext uri="{FF2B5EF4-FFF2-40B4-BE49-F238E27FC236}">
                <a16:creationId xmlns:a16="http://schemas.microsoft.com/office/drawing/2014/main" id="{9618C210-4BA4-9E4E-9691-517C5AB681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3000" y="44211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4665F2-4D0E-2446-858D-8D68A6A0523A}"/>
              </a:ext>
            </a:extLst>
          </p:cNvPr>
          <p:cNvSpPr/>
          <p:nvPr/>
        </p:nvSpPr>
        <p:spPr bwMode="auto">
          <a:xfrm>
            <a:off x="1016000" y="4000500"/>
            <a:ext cx="2741613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843" name="Straight Arrow Connector 96">
            <a:extLst>
              <a:ext uri="{FF2B5EF4-FFF2-40B4-BE49-F238E27FC236}">
                <a16:creationId xmlns:a16="http://schemas.microsoft.com/office/drawing/2014/main" id="{939C407B-A28E-644C-A3D5-C629ACD928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0613" y="36750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7FC8C2F-E8B6-B943-AEB8-76E1B5143A61}"/>
              </a:ext>
            </a:extLst>
          </p:cNvPr>
          <p:cNvSpPr txBox="1"/>
          <p:nvPr/>
        </p:nvSpPr>
        <p:spPr>
          <a:xfrm>
            <a:off x="853192" y="1197905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Feed-forward NNLM</a:t>
            </a:r>
          </a:p>
        </p:txBody>
      </p:sp>
      <p:sp>
        <p:nvSpPr>
          <p:cNvPr id="149" name="TextBox 57">
            <a:extLst>
              <a:ext uri="{FF2B5EF4-FFF2-40B4-BE49-F238E27FC236}">
                <a16:creationId xmlns:a16="http://schemas.microsoft.com/office/drawing/2014/main" id="{883656AD-D0D9-D046-9B8F-61FE3DC8C262}"/>
              </a:ext>
            </a:extLst>
          </p:cNvPr>
          <p:cNvSpPr txBox="1"/>
          <p:nvPr/>
        </p:nvSpPr>
        <p:spPr>
          <a:xfrm>
            <a:off x="1754188" y="267970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6" name="TextBox 51">
            <a:extLst>
              <a:ext uri="{FF2B5EF4-FFF2-40B4-BE49-F238E27FC236}">
                <a16:creationId xmlns:a16="http://schemas.microsoft.com/office/drawing/2014/main" id="{154CA729-6725-5845-9B19-DFCAD70AE304}"/>
              </a:ext>
            </a:extLst>
          </p:cNvPr>
          <p:cNvSpPr txBox="1"/>
          <p:nvPr/>
        </p:nvSpPr>
        <p:spPr>
          <a:xfrm>
            <a:off x="2035175" y="4022725"/>
            <a:ext cx="9810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500" dirty="0">
                <a:latin typeface="+mj-lt"/>
              </a:rPr>
              <a:t>Hidden 2</a:t>
            </a:r>
          </a:p>
        </p:txBody>
      </p:sp>
      <p:sp>
        <p:nvSpPr>
          <p:cNvPr id="167" name="TextBox 51">
            <a:extLst>
              <a:ext uri="{FF2B5EF4-FFF2-40B4-BE49-F238E27FC236}">
                <a16:creationId xmlns:a16="http://schemas.microsoft.com/office/drawing/2014/main" id="{5C7DEE98-ADDA-D749-BE89-A44CF7DA39C7}"/>
              </a:ext>
            </a:extLst>
          </p:cNvPr>
          <p:cNvSpPr txBox="1"/>
          <p:nvPr/>
        </p:nvSpPr>
        <p:spPr>
          <a:xfrm>
            <a:off x="2151063" y="2119313"/>
            <a:ext cx="9794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A0362D-D515-1641-9C87-F8450CB83CE0}"/>
              </a:ext>
            </a:extLst>
          </p:cNvPr>
          <p:cNvSpPr/>
          <p:nvPr/>
        </p:nvSpPr>
        <p:spPr>
          <a:xfrm>
            <a:off x="342900" y="5976938"/>
            <a:ext cx="4337050" cy="72866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1922783A-E887-8647-843F-F8B88133E45E}"/>
              </a:ext>
            </a:extLst>
          </p:cNvPr>
          <p:cNvSpPr txBox="1"/>
          <p:nvPr/>
        </p:nvSpPr>
        <p:spPr>
          <a:xfrm>
            <a:off x="1990725" y="4751388"/>
            <a:ext cx="9810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500" dirty="0">
                <a:latin typeface="+mj-lt"/>
              </a:rPr>
              <a:t>Hidden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9248DA-7D55-304D-9B4B-1DEDAD6A4E01}"/>
              </a:ext>
            </a:extLst>
          </p:cNvPr>
          <p:cNvSpPr/>
          <p:nvPr/>
        </p:nvSpPr>
        <p:spPr>
          <a:xfrm>
            <a:off x="1073150" y="1812925"/>
            <a:ext cx="2627313" cy="21050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C329D9-05F4-F44D-9E37-B4FFE76909D0}"/>
              </a:ext>
            </a:extLst>
          </p:cNvPr>
          <p:cNvSpPr/>
          <p:nvPr/>
        </p:nvSpPr>
        <p:spPr>
          <a:xfrm>
            <a:off x="274638" y="3779838"/>
            <a:ext cx="4268787" cy="15081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36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39">
            <a:extLst>
              <a:ext uri="{FF2B5EF4-FFF2-40B4-BE49-F238E27FC236}">
                <a16:creationId xmlns:a16="http://schemas.microsoft.com/office/drawing/2014/main" id="{3B0F7CDF-31FC-B643-9C87-D550E64966DF}"/>
              </a:ext>
            </a:extLst>
          </p:cNvPr>
          <p:cNvSpPr txBox="1"/>
          <p:nvPr/>
        </p:nvSpPr>
        <p:spPr>
          <a:xfrm>
            <a:off x="2565400" y="6180138"/>
            <a:ext cx="8953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to</a:t>
            </a:r>
          </a:p>
        </p:txBody>
      </p:sp>
      <p:sp>
        <p:nvSpPr>
          <p:cNvPr id="71" name="TextBox 40">
            <a:extLst>
              <a:ext uri="{FF2B5EF4-FFF2-40B4-BE49-F238E27FC236}">
                <a16:creationId xmlns:a16="http://schemas.microsoft.com/office/drawing/2014/main" id="{892184DD-8084-6D42-A347-2856A3BA200F}"/>
              </a:ext>
            </a:extLst>
          </p:cNvPr>
          <p:cNvSpPr txBox="1"/>
          <p:nvPr/>
        </p:nvSpPr>
        <p:spPr>
          <a:xfrm>
            <a:off x="1579563" y="6180138"/>
            <a:ext cx="88900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1922783A-E887-8647-843F-F8B88133E45E}"/>
              </a:ext>
            </a:extLst>
          </p:cNvPr>
          <p:cNvSpPr txBox="1"/>
          <p:nvPr/>
        </p:nvSpPr>
        <p:spPr>
          <a:xfrm>
            <a:off x="1990725" y="4751388"/>
            <a:ext cx="9810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1</a:t>
            </a:r>
          </a:p>
        </p:txBody>
      </p:sp>
      <p:sp>
        <p:nvSpPr>
          <p:cNvPr id="73" name="Double Bracket 72">
            <a:extLst>
              <a:ext uri="{FF2B5EF4-FFF2-40B4-BE49-F238E27FC236}">
                <a16:creationId xmlns:a16="http://schemas.microsoft.com/office/drawing/2014/main" id="{C38E0E88-91D2-F643-912A-9EB8D3DF4E85}"/>
              </a:ext>
            </a:extLst>
          </p:cNvPr>
          <p:cNvSpPr/>
          <p:nvPr/>
        </p:nvSpPr>
        <p:spPr bwMode="auto">
          <a:xfrm>
            <a:off x="1539875" y="20843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74" name="TextBox 54">
            <a:extLst>
              <a:ext uri="{FF2B5EF4-FFF2-40B4-BE49-F238E27FC236}">
                <a16:creationId xmlns:a16="http://schemas.microsoft.com/office/drawing/2014/main" id="{6771339D-B2D8-FC40-A5C8-394324E71205}"/>
              </a:ext>
            </a:extLst>
          </p:cNvPr>
          <p:cNvSpPr txBox="1"/>
          <p:nvPr/>
        </p:nvSpPr>
        <p:spPr>
          <a:xfrm>
            <a:off x="1608138" y="2454275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>
            <a:extLst>
              <a:ext uri="{FF2B5EF4-FFF2-40B4-BE49-F238E27FC236}">
                <a16:creationId xmlns:a16="http://schemas.microsoft.com/office/drawing/2014/main" id="{6AA2B6F6-0940-FE48-BBA5-7C6F52F02881}"/>
              </a:ext>
            </a:extLst>
          </p:cNvPr>
          <p:cNvSpPr txBox="1"/>
          <p:nvPr/>
        </p:nvSpPr>
        <p:spPr>
          <a:xfrm>
            <a:off x="1614488" y="2978150"/>
            <a:ext cx="1630362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>
            <a:extLst>
              <a:ext uri="{FF2B5EF4-FFF2-40B4-BE49-F238E27FC236}">
                <a16:creationId xmlns:a16="http://schemas.microsoft.com/office/drawing/2014/main" id="{BE790CF1-A639-104C-865F-CE0F56A34AAE}"/>
              </a:ext>
            </a:extLst>
          </p:cNvPr>
          <p:cNvSpPr txBox="1"/>
          <p:nvPr/>
        </p:nvSpPr>
        <p:spPr>
          <a:xfrm>
            <a:off x="1766888" y="30622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77" name="TextBox 58">
            <a:extLst>
              <a:ext uri="{FF2B5EF4-FFF2-40B4-BE49-F238E27FC236}">
                <a16:creationId xmlns:a16="http://schemas.microsoft.com/office/drawing/2014/main" id="{4D42CA76-FD10-BF40-B380-F02144DA450E}"/>
              </a:ext>
            </a:extLst>
          </p:cNvPr>
          <p:cNvSpPr txBox="1"/>
          <p:nvPr/>
        </p:nvSpPr>
        <p:spPr>
          <a:xfrm>
            <a:off x="1595438" y="32861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F1622F33-B28B-454B-AFEF-DF1DFE0B2547}"/>
              </a:ext>
            </a:extLst>
          </p:cNvPr>
          <p:cNvSpPr txBox="1"/>
          <p:nvPr/>
        </p:nvSpPr>
        <p:spPr>
          <a:xfrm>
            <a:off x="593725" y="6180138"/>
            <a:ext cx="88900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sp>
        <p:nvSpPr>
          <p:cNvPr id="79" name="TextBox 39">
            <a:extLst>
              <a:ext uri="{FF2B5EF4-FFF2-40B4-BE49-F238E27FC236}">
                <a16:creationId xmlns:a16="http://schemas.microsoft.com/office/drawing/2014/main" id="{388D209B-8CC2-6E41-83F6-A8847DB2B9C1}"/>
              </a:ext>
            </a:extLst>
          </p:cNvPr>
          <p:cNvSpPr txBox="1"/>
          <p:nvPr/>
        </p:nvSpPr>
        <p:spPr>
          <a:xfrm>
            <a:off x="3579813" y="6180138"/>
            <a:ext cx="8953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the</a:t>
            </a:r>
          </a:p>
        </p:txBody>
      </p:sp>
      <p:cxnSp>
        <p:nvCxnSpPr>
          <p:cNvPr id="37899" name="Straight Arrow Connector 79">
            <a:extLst>
              <a:ext uri="{FF2B5EF4-FFF2-40B4-BE49-F238E27FC236}">
                <a16:creationId xmlns:a16="http://schemas.microsoft.com/office/drawing/2014/main" id="{232C2579-CC6C-2842-8569-D2FB23BBF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0125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Box 44">
            <a:extLst>
              <a:ext uri="{FF2B5EF4-FFF2-40B4-BE49-F238E27FC236}">
                <a16:creationId xmlns:a16="http://schemas.microsoft.com/office/drawing/2014/main" id="{CA28232F-36FA-7845-AEB5-1CFBA8D8AEB9}"/>
              </a:ext>
            </a:extLst>
          </p:cNvPr>
          <p:cNvSpPr txBox="1"/>
          <p:nvPr/>
        </p:nvSpPr>
        <p:spPr>
          <a:xfrm>
            <a:off x="536575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7901" name="Straight Arrow Connector 81">
            <a:extLst>
              <a:ext uri="{FF2B5EF4-FFF2-40B4-BE49-F238E27FC236}">
                <a16:creationId xmlns:a16="http://schemas.microsoft.com/office/drawing/2014/main" id="{38455A1E-4472-F64A-8D51-ED71B9AE8BE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46288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Straight Arrow Connector 82">
            <a:extLst>
              <a:ext uri="{FF2B5EF4-FFF2-40B4-BE49-F238E27FC236}">
                <a16:creationId xmlns:a16="http://schemas.microsoft.com/office/drawing/2014/main" id="{F43A0243-3F91-D541-9BA6-D91D04E809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2913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Straight Arrow Connector 83">
            <a:extLst>
              <a:ext uri="{FF2B5EF4-FFF2-40B4-BE49-F238E27FC236}">
                <a16:creationId xmlns:a16="http://schemas.microsoft.com/office/drawing/2014/main" id="{ABEC8218-31A1-FD47-B167-48789F297B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89388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Box 44">
            <a:extLst>
              <a:ext uri="{FF2B5EF4-FFF2-40B4-BE49-F238E27FC236}">
                <a16:creationId xmlns:a16="http://schemas.microsoft.com/office/drawing/2014/main" id="{1F4F4BCE-0E72-9248-B274-A62C8B7A2E37}"/>
              </a:ext>
            </a:extLst>
          </p:cNvPr>
          <p:cNvSpPr txBox="1"/>
          <p:nvPr/>
        </p:nvSpPr>
        <p:spPr>
          <a:xfrm>
            <a:off x="1570038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>
            <a:extLst>
              <a:ext uri="{FF2B5EF4-FFF2-40B4-BE49-F238E27FC236}">
                <a16:creationId xmlns:a16="http://schemas.microsoft.com/office/drawing/2014/main" id="{310F6579-97F9-4043-AC34-3D69AB15C1AE}"/>
              </a:ext>
            </a:extLst>
          </p:cNvPr>
          <p:cNvSpPr txBox="1"/>
          <p:nvPr/>
        </p:nvSpPr>
        <p:spPr>
          <a:xfrm>
            <a:off x="2579688" y="5446713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>
            <a:extLst>
              <a:ext uri="{FF2B5EF4-FFF2-40B4-BE49-F238E27FC236}">
                <a16:creationId xmlns:a16="http://schemas.microsoft.com/office/drawing/2014/main" id="{3B3CEB5B-17EE-8D4C-B18E-899492ED83F9}"/>
              </a:ext>
            </a:extLst>
          </p:cNvPr>
          <p:cNvSpPr txBox="1"/>
          <p:nvPr/>
        </p:nvSpPr>
        <p:spPr>
          <a:xfrm>
            <a:off x="3589338" y="5453063"/>
            <a:ext cx="9540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7907" name="Straight Arrow Connector 87">
            <a:extLst>
              <a:ext uri="{FF2B5EF4-FFF2-40B4-BE49-F238E27FC236}">
                <a16:creationId xmlns:a16="http://schemas.microsoft.com/office/drawing/2014/main" id="{9C6710F8-3564-CA4C-AD22-F50EB44510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0938" y="51228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7AC185D-5C05-D945-91EE-D039E005C560}"/>
              </a:ext>
            </a:extLst>
          </p:cNvPr>
          <p:cNvSpPr/>
          <p:nvPr/>
        </p:nvSpPr>
        <p:spPr bwMode="auto">
          <a:xfrm>
            <a:off x="1023938" y="4721225"/>
            <a:ext cx="27416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EAE1FB0-BF7B-A14D-B855-D3A8BACCEA19}"/>
              </a:ext>
            </a:extLst>
          </p:cNvPr>
          <p:cNvSpPr/>
          <p:nvPr/>
        </p:nvSpPr>
        <p:spPr bwMode="auto">
          <a:xfrm>
            <a:off x="565150" y="5416550"/>
            <a:ext cx="911225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0141FCA-9F8B-F348-B642-09C44167ABAC}"/>
              </a:ext>
            </a:extLst>
          </p:cNvPr>
          <p:cNvSpPr/>
          <p:nvPr/>
        </p:nvSpPr>
        <p:spPr bwMode="auto">
          <a:xfrm>
            <a:off x="1579563" y="5424488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A3854D3-7524-1D42-B6E1-01154161D348}"/>
              </a:ext>
            </a:extLst>
          </p:cNvPr>
          <p:cNvSpPr/>
          <p:nvPr/>
        </p:nvSpPr>
        <p:spPr bwMode="auto">
          <a:xfrm>
            <a:off x="2586038" y="5416550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44D624E-6814-3745-A817-4D2676F821FE}"/>
              </a:ext>
            </a:extLst>
          </p:cNvPr>
          <p:cNvSpPr/>
          <p:nvPr/>
        </p:nvSpPr>
        <p:spPr bwMode="auto">
          <a:xfrm>
            <a:off x="3592513" y="5410200"/>
            <a:ext cx="912812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13" name="Straight Arrow Connector 93">
            <a:extLst>
              <a:ext uri="{FF2B5EF4-FFF2-40B4-BE49-F238E27FC236}">
                <a16:creationId xmlns:a16="http://schemas.microsoft.com/office/drawing/2014/main" id="{0A04578B-C806-6348-BAFA-71B2126E60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3000" y="44211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4665F2-4D0E-2446-858D-8D68A6A0523A}"/>
              </a:ext>
            </a:extLst>
          </p:cNvPr>
          <p:cNvSpPr/>
          <p:nvPr/>
        </p:nvSpPr>
        <p:spPr bwMode="auto">
          <a:xfrm>
            <a:off x="1016000" y="4000500"/>
            <a:ext cx="2741613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TextBox 51">
            <a:extLst>
              <a:ext uri="{FF2B5EF4-FFF2-40B4-BE49-F238E27FC236}">
                <a16:creationId xmlns:a16="http://schemas.microsoft.com/office/drawing/2014/main" id="{C79D3350-AF8E-E84A-B8E3-16AAFD1DE184}"/>
              </a:ext>
            </a:extLst>
          </p:cNvPr>
          <p:cNvSpPr txBox="1"/>
          <p:nvPr/>
        </p:nvSpPr>
        <p:spPr>
          <a:xfrm>
            <a:off x="6540500" y="2038350"/>
            <a:ext cx="9810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37916" name="Straight Arrow Connector 96">
            <a:extLst>
              <a:ext uri="{FF2B5EF4-FFF2-40B4-BE49-F238E27FC236}">
                <a16:creationId xmlns:a16="http://schemas.microsoft.com/office/drawing/2014/main" id="{30535FA5-E349-3341-9E7B-23B1728012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0613" y="36750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7FC8C2F-E8B6-B943-AEB8-76E1B5143A61}"/>
              </a:ext>
            </a:extLst>
          </p:cNvPr>
          <p:cNvSpPr txBox="1"/>
          <p:nvPr/>
        </p:nvSpPr>
        <p:spPr>
          <a:xfrm>
            <a:off x="853192" y="1197905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Feed-forward NNLM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7B2E60-A230-CC45-94D2-B5294F925605}"/>
              </a:ext>
            </a:extLst>
          </p:cNvPr>
          <p:cNvSpPr txBox="1"/>
          <p:nvPr/>
        </p:nvSpPr>
        <p:spPr>
          <a:xfrm>
            <a:off x="6347045" y="1101839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Recurrent NNLM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2EA63F8-2008-4045-97A6-CC1C6BFAEF2B}"/>
              </a:ext>
            </a:extLst>
          </p:cNvPr>
          <p:cNvCxnSpPr/>
          <p:nvPr/>
        </p:nvCxnSpPr>
        <p:spPr>
          <a:xfrm>
            <a:off x="4900613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>
            <a:extLst>
              <a:ext uri="{FF2B5EF4-FFF2-40B4-BE49-F238E27FC236}">
                <a16:creationId xmlns:a16="http://schemas.microsoft.com/office/drawing/2014/main" id="{2BDC57B4-90E1-444E-B350-006812A07B4D}"/>
              </a:ext>
            </a:extLst>
          </p:cNvPr>
          <p:cNvSpPr txBox="1"/>
          <p:nvPr/>
        </p:nvSpPr>
        <p:spPr>
          <a:xfrm>
            <a:off x="6262688" y="618966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he</a:t>
            </a:r>
          </a:p>
        </p:txBody>
      </p:sp>
      <p:cxnSp>
        <p:nvCxnSpPr>
          <p:cNvPr id="37921" name="Straight Arrow Connector 102">
            <a:extLst>
              <a:ext uri="{FF2B5EF4-FFF2-40B4-BE49-F238E27FC236}">
                <a16:creationId xmlns:a16="http://schemas.microsoft.com/office/drawing/2014/main" id="{72B1F555-7751-EB48-A276-BFAE3BA448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00838" y="5888038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TextBox 44">
            <a:extLst>
              <a:ext uri="{FF2B5EF4-FFF2-40B4-BE49-F238E27FC236}">
                <a16:creationId xmlns:a16="http://schemas.microsoft.com/office/drawing/2014/main" id="{951A1447-8725-0C4C-8E7D-8204CFF9031B}"/>
              </a:ext>
            </a:extLst>
          </p:cNvPr>
          <p:cNvSpPr txBox="1"/>
          <p:nvPr/>
        </p:nvSpPr>
        <p:spPr>
          <a:xfrm>
            <a:off x="6245225" y="5480050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7439024-1790-8447-9832-4C8FD1F1206D}"/>
              </a:ext>
            </a:extLst>
          </p:cNvPr>
          <p:cNvSpPr/>
          <p:nvPr/>
        </p:nvSpPr>
        <p:spPr bwMode="auto">
          <a:xfrm>
            <a:off x="6272213" y="5451475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C955279-E187-1C4F-BFE5-D290F5A202D3}"/>
              </a:ext>
            </a:extLst>
          </p:cNvPr>
          <p:cNvSpPr/>
          <p:nvPr/>
        </p:nvSpPr>
        <p:spPr bwMode="auto">
          <a:xfrm>
            <a:off x="5591175" y="4048125"/>
            <a:ext cx="2212975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25" name="Straight Arrow Connector 111">
            <a:extLst>
              <a:ext uri="{FF2B5EF4-FFF2-40B4-BE49-F238E27FC236}">
                <a16:creationId xmlns:a16="http://schemas.microsoft.com/office/drawing/2014/main" id="{F8824F07-C48A-5440-93CB-11BFF25E1F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80200" y="51323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TextBox 59">
            <a:extLst>
              <a:ext uri="{FF2B5EF4-FFF2-40B4-BE49-F238E27FC236}">
                <a16:creationId xmlns:a16="http://schemas.microsoft.com/office/drawing/2014/main" id="{53C39E4A-3F3A-A140-9CE8-78915127E834}"/>
              </a:ext>
            </a:extLst>
          </p:cNvPr>
          <p:cNvSpPr txBox="1"/>
          <p:nvPr/>
        </p:nvSpPr>
        <p:spPr>
          <a:xfrm>
            <a:off x="9240838" y="619601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drove</a:t>
            </a:r>
          </a:p>
        </p:txBody>
      </p:sp>
      <p:cxnSp>
        <p:nvCxnSpPr>
          <p:cNvPr id="37927" name="Straight Arrow Connector 113">
            <a:extLst>
              <a:ext uri="{FF2B5EF4-FFF2-40B4-BE49-F238E27FC236}">
                <a16:creationId xmlns:a16="http://schemas.microsoft.com/office/drawing/2014/main" id="{7F38E97A-A1F4-B34F-A239-4C0B9EBC3E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5894388"/>
            <a:ext cx="0" cy="225425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44">
            <a:extLst>
              <a:ext uri="{FF2B5EF4-FFF2-40B4-BE49-F238E27FC236}">
                <a16:creationId xmlns:a16="http://schemas.microsoft.com/office/drawing/2014/main" id="{76A87401-AEC1-8743-91DC-B70297C2C9AF}"/>
              </a:ext>
            </a:extLst>
          </p:cNvPr>
          <p:cNvSpPr txBox="1"/>
          <p:nvPr/>
        </p:nvSpPr>
        <p:spPr>
          <a:xfrm>
            <a:off x="9232900" y="5487988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C68E5B5-6983-A74F-95D8-8C7599485BEB}"/>
              </a:ext>
            </a:extLst>
          </p:cNvPr>
          <p:cNvSpPr/>
          <p:nvPr/>
        </p:nvSpPr>
        <p:spPr bwMode="auto">
          <a:xfrm>
            <a:off x="9261475" y="5459413"/>
            <a:ext cx="911225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364C3D7-38B5-7847-94F6-15063B8A85B1}"/>
              </a:ext>
            </a:extLst>
          </p:cNvPr>
          <p:cNvSpPr/>
          <p:nvPr/>
        </p:nvSpPr>
        <p:spPr bwMode="auto">
          <a:xfrm>
            <a:off x="8574088" y="4054475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31" name="Straight Arrow Connector 118">
            <a:extLst>
              <a:ext uri="{FF2B5EF4-FFF2-40B4-BE49-F238E27FC236}">
                <a16:creationId xmlns:a16="http://schemas.microsoft.com/office/drawing/2014/main" id="{AF204C7D-96F3-F84C-B4FD-7A6EA6BD71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44672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2" name="Straight Arrow Connector 121">
            <a:extLst>
              <a:ext uri="{FF2B5EF4-FFF2-40B4-BE49-F238E27FC236}">
                <a16:creationId xmlns:a16="http://schemas.microsoft.com/office/drawing/2014/main" id="{384AA1CD-B41D-0A48-9DDB-70DE41C908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8463" y="42100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3" name="Straight Arrow Connector 139">
            <a:extLst>
              <a:ext uri="{FF2B5EF4-FFF2-40B4-BE49-F238E27FC236}">
                <a16:creationId xmlns:a16="http://schemas.microsoft.com/office/drawing/2014/main" id="{8AFDDB1B-4397-7F4A-8FFD-B22517FA03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0038" y="367823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4" name="Straight Arrow Connector 145">
            <a:extLst>
              <a:ext uri="{FF2B5EF4-FFF2-40B4-BE49-F238E27FC236}">
                <a16:creationId xmlns:a16="http://schemas.microsoft.com/office/drawing/2014/main" id="{FDDD1237-C144-DC43-BB94-EE81D28D42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9300" y="367823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TextBox 57">
            <a:extLst>
              <a:ext uri="{FF2B5EF4-FFF2-40B4-BE49-F238E27FC236}">
                <a16:creationId xmlns:a16="http://schemas.microsoft.com/office/drawing/2014/main" id="{883656AD-D0D9-D046-9B8F-61FE3DC8C262}"/>
              </a:ext>
            </a:extLst>
          </p:cNvPr>
          <p:cNvSpPr txBox="1"/>
          <p:nvPr/>
        </p:nvSpPr>
        <p:spPr>
          <a:xfrm>
            <a:off x="1754188" y="267970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54" name="Double Bracket 153">
            <a:extLst>
              <a:ext uri="{FF2B5EF4-FFF2-40B4-BE49-F238E27FC236}">
                <a16:creationId xmlns:a16="http://schemas.microsoft.com/office/drawing/2014/main" id="{12D5866B-51AE-1B46-97F4-3747105749CE}"/>
              </a:ext>
            </a:extLst>
          </p:cNvPr>
          <p:cNvSpPr/>
          <p:nvPr/>
        </p:nvSpPr>
        <p:spPr bwMode="auto">
          <a:xfrm>
            <a:off x="5915025" y="1974850"/>
            <a:ext cx="1806575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155" name="TextBox 54">
            <a:extLst>
              <a:ext uri="{FF2B5EF4-FFF2-40B4-BE49-F238E27FC236}">
                <a16:creationId xmlns:a16="http://schemas.microsoft.com/office/drawing/2014/main" id="{DF919A0E-69C3-7047-AC45-6313026D86B6}"/>
              </a:ext>
            </a:extLst>
          </p:cNvPr>
          <p:cNvSpPr txBox="1"/>
          <p:nvPr/>
        </p:nvSpPr>
        <p:spPr>
          <a:xfrm>
            <a:off x="5984875" y="2305050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0.000041</a:t>
            </a:r>
          </a:p>
        </p:txBody>
      </p:sp>
      <p:sp>
        <p:nvSpPr>
          <p:cNvPr id="156" name="TextBox 55">
            <a:extLst>
              <a:ext uri="{FF2B5EF4-FFF2-40B4-BE49-F238E27FC236}">
                <a16:creationId xmlns:a16="http://schemas.microsoft.com/office/drawing/2014/main" id="{1F64E470-E6B6-9D4B-8443-99C64C64E7C2}"/>
              </a:ext>
            </a:extLst>
          </p:cNvPr>
          <p:cNvSpPr txBox="1"/>
          <p:nvPr/>
        </p:nvSpPr>
        <p:spPr>
          <a:xfrm>
            <a:off x="5937250" y="2828925"/>
            <a:ext cx="163036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drove = 0.045</a:t>
            </a:r>
          </a:p>
        </p:txBody>
      </p:sp>
      <p:sp>
        <p:nvSpPr>
          <p:cNvPr id="157" name="TextBox 57">
            <a:extLst>
              <a:ext uri="{FF2B5EF4-FFF2-40B4-BE49-F238E27FC236}">
                <a16:creationId xmlns:a16="http://schemas.microsoft.com/office/drawing/2014/main" id="{4F100602-F682-0243-BD78-4B201182BBF2}"/>
              </a:ext>
            </a:extLst>
          </p:cNvPr>
          <p:cNvSpPr txBox="1"/>
          <p:nvPr/>
        </p:nvSpPr>
        <p:spPr>
          <a:xfrm>
            <a:off x="6143625" y="295275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58" name="TextBox 58">
            <a:extLst>
              <a:ext uri="{FF2B5EF4-FFF2-40B4-BE49-F238E27FC236}">
                <a16:creationId xmlns:a16="http://schemas.microsoft.com/office/drawing/2014/main" id="{D9033735-C1ED-E844-A7C3-71A6B3794394}"/>
              </a:ext>
            </a:extLst>
          </p:cNvPr>
          <p:cNvSpPr txBox="1"/>
          <p:nvPr/>
        </p:nvSpPr>
        <p:spPr>
          <a:xfrm>
            <a:off x="5972175" y="3178175"/>
            <a:ext cx="158591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0.00003</a:t>
            </a:r>
          </a:p>
        </p:txBody>
      </p:sp>
      <p:sp>
        <p:nvSpPr>
          <p:cNvPr id="159" name="TextBox 57">
            <a:extLst>
              <a:ext uri="{FF2B5EF4-FFF2-40B4-BE49-F238E27FC236}">
                <a16:creationId xmlns:a16="http://schemas.microsoft.com/office/drawing/2014/main" id="{935A671C-71F1-D848-B28C-606FD840F6F5}"/>
              </a:ext>
            </a:extLst>
          </p:cNvPr>
          <p:cNvSpPr txBox="1"/>
          <p:nvPr/>
        </p:nvSpPr>
        <p:spPr>
          <a:xfrm>
            <a:off x="6130925" y="2528888"/>
            <a:ext cx="11176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0" name="Double Bracket 159">
            <a:extLst>
              <a:ext uri="{FF2B5EF4-FFF2-40B4-BE49-F238E27FC236}">
                <a16:creationId xmlns:a16="http://schemas.microsoft.com/office/drawing/2014/main" id="{38CAB5D5-8EAE-D54D-9883-678453BC138D}"/>
              </a:ext>
            </a:extLst>
          </p:cNvPr>
          <p:cNvSpPr/>
          <p:nvPr/>
        </p:nvSpPr>
        <p:spPr bwMode="auto">
          <a:xfrm>
            <a:off x="8683625" y="19700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161" name="TextBox 54">
            <a:extLst>
              <a:ext uri="{FF2B5EF4-FFF2-40B4-BE49-F238E27FC236}">
                <a16:creationId xmlns:a16="http://schemas.microsoft.com/office/drawing/2014/main" id="{1F5CB6B6-D322-F448-9917-865FD9469321}"/>
              </a:ext>
            </a:extLst>
          </p:cNvPr>
          <p:cNvSpPr txBox="1"/>
          <p:nvPr/>
        </p:nvSpPr>
        <p:spPr>
          <a:xfrm>
            <a:off x="8751888" y="2305050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0.000054</a:t>
            </a:r>
          </a:p>
        </p:txBody>
      </p:sp>
      <p:sp>
        <p:nvSpPr>
          <p:cNvPr id="162" name="TextBox 55">
            <a:extLst>
              <a:ext uri="{FF2B5EF4-FFF2-40B4-BE49-F238E27FC236}">
                <a16:creationId xmlns:a16="http://schemas.microsoft.com/office/drawing/2014/main" id="{903A9DC8-D7E6-4247-A0A1-6974EE8B0A6B}"/>
              </a:ext>
            </a:extLst>
          </p:cNvPr>
          <p:cNvSpPr txBox="1"/>
          <p:nvPr/>
        </p:nvSpPr>
        <p:spPr>
          <a:xfrm>
            <a:off x="8704263" y="2828925"/>
            <a:ext cx="16319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to = 0.267</a:t>
            </a:r>
          </a:p>
        </p:txBody>
      </p:sp>
      <p:sp>
        <p:nvSpPr>
          <p:cNvPr id="163" name="TextBox 57">
            <a:extLst>
              <a:ext uri="{FF2B5EF4-FFF2-40B4-BE49-F238E27FC236}">
                <a16:creationId xmlns:a16="http://schemas.microsoft.com/office/drawing/2014/main" id="{30197536-9F8A-CB46-8A20-4E4AEC9A096C}"/>
              </a:ext>
            </a:extLst>
          </p:cNvPr>
          <p:cNvSpPr txBox="1"/>
          <p:nvPr/>
        </p:nvSpPr>
        <p:spPr>
          <a:xfrm>
            <a:off x="8910638" y="29479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4" name="TextBox 58">
            <a:extLst>
              <a:ext uri="{FF2B5EF4-FFF2-40B4-BE49-F238E27FC236}">
                <a16:creationId xmlns:a16="http://schemas.microsoft.com/office/drawing/2014/main" id="{64D9B4F7-6C8B-CE44-917F-24A056EE44AC}"/>
              </a:ext>
            </a:extLst>
          </p:cNvPr>
          <p:cNvSpPr txBox="1"/>
          <p:nvPr/>
        </p:nvSpPr>
        <p:spPr>
          <a:xfrm>
            <a:off x="8739188" y="31718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0.000009</a:t>
            </a:r>
          </a:p>
        </p:txBody>
      </p:sp>
      <p:sp>
        <p:nvSpPr>
          <p:cNvPr id="165" name="TextBox 57">
            <a:extLst>
              <a:ext uri="{FF2B5EF4-FFF2-40B4-BE49-F238E27FC236}">
                <a16:creationId xmlns:a16="http://schemas.microsoft.com/office/drawing/2014/main" id="{1C4ADA6F-57F3-E44C-A819-2138113A568E}"/>
              </a:ext>
            </a:extLst>
          </p:cNvPr>
          <p:cNvSpPr txBox="1"/>
          <p:nvPr/>
        </p:nvSpPr>
        <p:spPr>
          <a:xfrm>
            <a:off x="8897938" y="2528888"/>
            <a:ext cx="11176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6" name="TextBox 51">
            <a:extLst>
              <a:ext uri="{FF2B5EF4-FFF2-40B4-BE49-F238E27FC236}">
                <a16:creationId xmlns:a16="http://schemas.microsoft.com/office/drawing/2014/main" id="{154CA729-6725-5845-9B19-DFCAD70AE304}"/>
              </a:ext>
            </a:extLst>
          </p:cNvPr>
          <p:cNvSpPr txBox="1"/>
          <p:nvPr/>
        </p:nvSpPr>
        <p:spPr>
          <a:xfrm>
            <a:off x="2035175" y="4048125"/>
            <a:ext cx="9810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2</a:t>
            </a:r>
          </a:p>
        </p:txBody>
      </p:sp>
      <p:sp>
        <p:nvSpPr>
          <p:cNvPr id="167" name="TextBox 51">
            <a:extLst>
              <a:ext uri="{FF2B5EF4-FFF2-40B4-BE49-F238E27FC236}">
                <a16:creationId xmlns:a16="http://schemas.microsoft.com/office/drawing/2014/main" id="{5C7DEE98-ADDA-D749-BE89-A44CF7DA39C7}"/>
              </a:ext>
            </a:extLst>
          </p:cNvPr>
          <p:cNvSpPr txBox="1"/>
          <p:nvPr/>
        </p:nvSpPr>
        <p:spPr>
          <a:xfrm>
            <a:off x="2151063" y="2119313"/>
            <a:ext cx="9794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168" name="TextBox 51">
            <a:extLst>
              <a:ext uri="{FF2B5EF4-FFF2-40B4-BE49-F238E27FC236}">
                <a16:creationId xmlns:a16="http://schemas.microsoft.com/office/drawing/2014/main" id="{2000DF90-9B05-B24F-9314-CBC45DE3037B}"/>
              </a:ext>
            </a:extLst>
          </p:cNvPr>
          <p:cNvSpPr txBox="1"/>
          <p:nvPr/>
        </p:nvSpPr>
        <p:spPr>
          <a:xfrm>
            <a:off x="9299575" y="2060575"/>
            <a:ext cx="981075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349DE64-CA5E-464E-83E1-0C5616F2A288}"/>
              </a:ext>
            </a:extLst>
          </p:cNvPr>
          <p:cNvSpPr/>
          <p:nvPr/>
        </p:nvSpPr>
        <p:spPr bwMode="auto">
          <a:xfrm>
            <a:off x="5624513" y="4719638"/>
            <a:ext cx="2212975" cy="3413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E0BD91A-2D63-4147-B954-8853435545A8}"/>
              </a:ext>
            </a:extLst>
          </p:cNvPr>
          <p:cNvSpPr/>
          <p:nvPr/>
        </p:nvSpPr>
        <p:spPr bwMode="auto">
          <a:xfrm>
            <a:off x="8607425" y="4725988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53" name="Straight Arrow Connector 96">
            <a:extLst>
              <a:ext uri="{FF2B5EF4-FFF2-40B4-BE49-F238E27FC236}">
                <a16:creationId xmlns:a16="http://schemas.microsoft.com/office/drawing/2014/main" id="{099E793E-C1E3-5848-9A35-B66DAC5EF6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9100" y="48815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4" name="Straight Arrow Connector 99">
            <a:extLst>
              <a:ext uri="{FF2B5EF4-FFF2-40B4-BE49-F238E27FC236}">
                <a16:creationId xmlns:a16="http://schemas.microsoft.com/office/drawing/2014/main" id="{366285D3-8440-E141-9C8B-93E05FF0EA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7975" y="44259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5" name="Straight Arrow Connector 105">
            <a:extLst>
              <a:ext uri="{FF2B5EF4-FFF2-40B4-BE49-F238E27FC236}">
                <a16:creationId xmlns:a16="http://schemas.microsoft.com/office/drawing/2014/main" id="{600D5216-E30A-FE4F-A1EA-9478E9D46D5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98038" y="51498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6" name="Straight Arrow Connector 106">
            <a:extLst>
              <a:ext uri="{FF2B5EF4-FFF2-40B4-BE49-F238E27FC236}">
                <a16:creationId xmlns:a16="http://schemas.microsoft.com/office/drawing/2014/main" id="{4323ABBE-CA9C-2A48-AAAA-23DF03DA4B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93438" y="42100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7" name="Straight Arrow Connector 109">
            <a:extLst>
              <a:ext uri="{FF2B5EF4-FFF2-40B4-BE49-F238E27FC236}">
                <a16:creationId xmlns:a16="http://schemas.microsoft.com/office/drawing/2014/main" id="{58937B7E-9F8A-9C4F-A216-41CCE50AD3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14075" y="48815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36FE7DF-B0A0-F648-AA0B-7EF62834A739}"/>
              </a:ext>
            </a:extLst>
          </p:cNvPr>
          <p:cNvSpPr/>
          <p:nvPr/>
        </p:nvSpPr>
        <p:spPr>
          <a:xfrm>
            <a:off x="6069013" y="6015038"/>
            <a:ext cx="4337050" cy="727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TextBox 51">
            <a:extLst>
              <a:ext uri="{FF2B5EF4-FFF2-40B4-BE49-F238E27FC236}">
                <a16:creationId xmlns:a16="http://schemas.microsoft.com/office/drawing/2014/main" id="{97A04A93-6141-C341-BE28-16AD34CD81DC}"/>
              </a:ext>
            </a:extLst>
          </p:cNvPr>
          <p:cNvSpPr txBox="1"/>
          <p:nvPr/>
        </p:nvSpPr>
        <p:spPr>
          <a:xfrm>
            <a:off x="6034088" y="4103688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117" name="TextBox 51">
            <a:extLst>
              <a:ext uri="{FF2B5EF4-FFF2-40B4-BE49-F238E27FC236}">
                <a16:creationId xmlns:a16="http://schemas.microsoft.com/office/drawing/2014/main" id="{C71CA1EC-BAA4-2947-881F-E74F37368175}"/>
              </a:ext>
            </a:extLst>
          </p:cNvPr>
          <p:cNvSpPr txBox="1"/>
          <p:nvPr/>
        </p:nvSpPr>
        <p:spPr>
          <a:xfrm>
            <a:off x="9091613" y="408305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3" name="TextBox 51">
            <a:extLst>
              <a:ext uri="{FF2B5EF4-FFF2-40B4-BE49-F238E27FC236}">
                <a16:creationId xmlns:a16="http://schemas.microsoft.com/office/drawing/2014/main" id="{64DDCE48-0169-E544-9F8A-F7F62C6B751E}"/>
              </a:ext>
            </a:extLst>
          </p:cNvPr>
          <p:cNvSpPr txBox="1"/>
          <p:nvPr/>
        </p:nvSpPr>
        <p:spPr>
          <a:xfrm>
            <a:off x="6067425" y="477520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8" name="TextBox 51">
            <a:extLst>
              <a:ext uri="{FF2B5EF4-FFF2-40B4-BE49-F238E27FC236}">
                <a16:creationId xmlns:a16="http://schemas.microsoft.com/office/drawing/2014/main" id="{DE13D496-8D4F-D145-9D53-35BFC56FD1F1}"/>
              </a:ext>
            </a:extLst>
          </p:cNvPr>
          <p:cNvSpPr txBox="1"/>
          <p:nvPr/>
        </p:nvSpPr>
        <p:spPr>
          <a:xfrm>
            <a:off x="9124950" y="4754563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37963" name="Title 1">
            <a:extLst>
              <a:ext uri="{FF2B5EF4-FFF2-40B4-BE49-F238E27FC236}">
                <a16:creationId xmlns:a16="http://schemas.microsoft.com/office/drawing/2014/main" id="{0FC8D4C4-0ED5-D341-A565-2708F4F5B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Neural Network Language Models (NNLMs)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6A26515-2D50-2641-BD3C-4093DA2F5236}"/>
              </a:ext>
            </a:extLst>
          </p:cNvPr>
          <p:cNvSpPr/>
          <p:nvPr/>
        </p:nvSpPr>
        <p:spPr>
          <a:xfrm>
            <a:off x="5448300" y="3892550"/>
            <a:ext cx="5905500" cy="14541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1A92857-4679-E448-94EF-3191BD569347}"/>
              </a:ext>
            </a:extLst>
          </p:cNvPr>
          <p:cNvSpPr/>
          <p:nvPr/>
        </p:nvSpPr>
        <p:spPr>
          <a:xfrm>
            <a:off x="5454650" y="1785938"/>
            <a:ext cx="5899150" cy="203993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7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2" grpId="1" animBg="1"/>
      <p:bldP spid="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8401C67-692F-0448-8F44-173A568A8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Sentence Encoder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2EA63F8-2008-4045-97A6-CC1C6BFAEF2B}"/>
              </a:ext>
            </a:extLst>
          </p:cNvPr>
          <p:cNvCxnSpPr/>
          <p:nvPr/>
        </p:nvCxnSpPr>
        <p:spPr>
          <a:xfrm>
            <a:off x="4900613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>
            <a:extLst>
              <a:ext uri="{FF2B5EF4-FFF2-40B4-BE49-F238E27FC236}">
                <a16:creationId xmlns:a16="http://schemas.microsoft.com/office/drawing/2014/main" id="{2BDC57B4-90E1-444E-B350-006812A07B4D}"/>
              </a:ext>
            </a:extLst>
          </p:cNvPr>
          <p:cNvSpPr txBox="1"/>
          <p:nvPr/>
        </p:nvSpPr>
        <p:spPr>
          <a:xfrm>
            <a:off x="6262688" y="486886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How</a:t>
            </a:r>
          </a:p>
        </p:txBody>
      </p:sp>
      <p:cxnSp>
        <p:nvCxnSpPr>
          <p:cNvPr id="40964" name="Straight Arrow Connector 102">
            <a:extLst>
              <a:ext uri="{FF2B5EF4-FFF2-40B4-BE49-F238E27FC236}">
                <a16:creationId xmlns:a16="http://schemas.microsoft.com/office/drawing/2014/main" id="{0C1BEB77-1BEE-A54F-A08F-AF8986CD84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00838" y="4567238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TextBox 44">
            <a:extLst>
              <a:ext uri="{FF2B5EF4-FFF2-40B4-BE49-F238E27FC236}">
                <a16:creationId xmlns:a16="http://schemas.microsoft.com/office/drawing/2014/main" id="{951A1447-8725-0C4C-8E7D-8204CFF9031B}"/>
              </a:ext>
            </a:extLst>
          </p:cNvPr>
          <p:cNvSpPr txBox="1"/>
          <p:nvPr/>
        </p:nvSpPr>
        <p:spPr>
          <a:xfrm>
            <a:off x="6245225" y="4159250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7439024-1790-8447-9832-4C8FD1F1206D}"/>
              </a:ext>
            </a:extLst>
          </p:cNvPr>
          <p:cNvSpPr/>
          <p:nvPr/>
        </p:nvSpPr>
        <p:spPr bwMode="auto">
          <a:xfrm>
            <a:off x="6272213" y="4130675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C955279-E187-1C4F-BFE5-D290F5A202D3}"/>
              </a:ext>
            </a:extLst>
          </p:cNvPr>
          <p:cNvSpPr/>
          <p:nvPr/>
        </p:nvSpPr>
        <p:spPr bwMode="auto">
          <a:xfrm>
            <a:off x="5591175" y="2727325"/>
            <a:ext cx="2212975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68" name="Straight Arrow Connector 111">
            <a:extLst>
              <a:ext uri="{FF2B5EF4-FFF2-40B4-BE49-F238E27FC236}">
                <a16:creationId xmlns:a16="http://schemas.microsoft.com/office/drawing/2014/main" id="{9F15D658-C4C0-3149-BA17-701C51F592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80200" y="38115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TextBox 59">
            <a:extLst>
              <a:ext uri="{FF2B5EF4-FFF2-40B4-BE49-F238E27FC236}">
                <a16:creationId xmlns:a16="http://schemas.microsoft.com/office/drawing/2014/main" id="{53C39E4A-3F3A-A140-9CE8-78915127E834}"/>
              </a:ext>
            </a:extLst>
          </p:cNvPr>
          <p:cNvSpPr txBox="1"/>
          <p:nvPr/>
        </p:nvSpPr>
        <p:spPr>
          <a:xfrm>
            <a:off x="9240838" y="487521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are</a:t>
            </a:r>
          </a:p>
        </p:txBody>
      </p:sp>
      <p:cxnSp>
        <p:nvCxnSpPr>
          <p:cNvPr id="40970" name="Straight Arrow Connector 113">
            <a:extLst>
              <a:ext uri="{FF2B5EF4-FFF2-40B4-BE49-F238E27FC236}">
                <a16:creationId xmlns:a16="http://schemas.microsoft.com/office/drawing/2014/main" id="{8CDEA46C-31C4-504C-B661-E096900993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4573588"/>
            <a:ext cx="0" cy="225425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44">
            <a:extLst>
              <a:ext uri="{FF2B5EF4-FFF2-40B4-BE49-F238E27FC236}">
                <a16:creationId xmlns:a16="http://schemas.microsoft.com/office/drawing/2014/main" id="{76A87401-AEC1-8743-91DC-B70297C2C9AF}"/>
              </a:ext>
            </a:extLst>
          </p:cNvPr>
          <p:cNvSpPr txBox="1"/>
          <p:nvPr/>
        </p:nvSpPr>
        <p:spPr>
          <a:xfrm>
            <a:off x="9232900" y="4167188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C68E5B5-6983-A74F-95D8-8C7599485BEB}"/>
              </a:ext>
            </a:extLst>
          </p:cNvPr>
          <p:cNvSpPr/>
          <p:nvPr/>
        </p:nvSpPr>
        <p:spPr bwMode="auto">
          <a:xfrm>
            <a:off x="9261475" y="4138613"/>
            <a:ext cx="911225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364C3D7-38B5-7847-94F6-15063B8A85B1}"/>
              </a:ext>
            </a:extLst>
          </p:cNvPr>
          <p:cNvSpPr/>
          <p:nvPr/>
        </p:nvSpPr>
        <p:spPr bwMode="auto">
          <a:xfrm>
            <a:off x="8574088" y="2733675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74" name="Straight Arrow Connector 118">
            <a:extLst>
              <a:ext uri="{FF2B5EF4-FFF2-40B4-BE49-F238E27FC236}">
                <a16:creationId xmlns:a16="http://schemas.microsoft.com/office/drawing/2014/main" id="{3CF7E85F-9CD0-2247-9AA5-2420259B6C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82175" y="31464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121">
            <a:extLst>
              <a:ext uri="{FF2B5EF4-FFF2-40B4-BE49-F238E27FC236}">
                <a16:creationId xmlns:a16="http://schemas.microsoft.com/office/drawing/2014/main" id="{F3C94C26-08C3-1F43-9E63-765DE0C97F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8463" y="28892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349DE64-CA5E-464E-83E1-0C5616F2A288}"/>
              </a:ext>
            </a:extLst>
          </p:cNvPr>
          <p:cNvSpPr/>
          <p:nvPr/>
        </p:nvSpPr>
        <p:spPr bwMode="auto">
          <a:xfrm>
            <a:off x="5624513" y="3398838"/>
            <a:ext cx="2212975" cy="3413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E0BD91A-2D63-4147-B954-8853435545A8}"/>
              </a:ext>
            </a:extLst>
          </p:cNvPr>
          <p:cNvSpPr/>
          <p:nvPr/>
        </p:nvSpPr>
        <p:spPr bwMode="auto">
          <a:xfrm>
            <a:off x="8607425" y="3405188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78" name="Straight Arrow Connector 96">
            <a:extLst>
              <a:ext uri="{FF2B5EF4-FFF2-40B4-BE49-F238E27FC236}">
                <a16:creationId xmlns:a16="http://schemas.microsoft.com/office/drawing/2014/main" id="{3081F719-1447-654F-8C01-0FBAD11ED5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9100" y="35607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9" name="Straight Arrow Connector 99">
            <a:extLst>
              <a:ext uri="{FF2B5EF4-FFF2-40B4-BE49-F238E27FC236}">
                <a16:creationId xmlns:a16="http://schemas.microsoft.com/office/drawing/2014/main" id="{6C1E4D1E-392F-6F49-8C6F-147D07166A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7975" y="31051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0" name="Straight Arrow Connector 105">
            <a:extLst>
              <a:ext uri="{FF2B5EF4-FFF2-40B4-BE49-F238E27FC236}">
                <a16:creationId xmlns:a16="http://schemas.microsoft.com/office/drawing/2014/main" id="{A2120BBD-0511-8F4B-BBE5-1C5DCAFF18A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98038" y="38290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1" name="Straight Arrow Connector 106">
            <a:extLst>
              <a:ext uri="{FF2B5EF4-FFF2-40B4-BE49-F238E27FC236}">
                <a16:creationId xmlns:a16="http://schemas.microsoft.com/office/drawing/2014/main" id="{97AC01E0-4FF0-A24B-BB0B-F073AA7E5D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93438" y="28892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2" name="Straight Arrow Connector 109">
            <a:extLst>
              <a:ext uri="{FF2B5EF4-FFF2-40B4-BE49-F238E27FC236}">
                <a16:creationId xmlns:a16="http://schemas.microsoft.com/office/drawing/2014/main" id="{27690001-2923-7941-A084-7D83CB7634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14075" y="35607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TextBox 51">
            <a:extLst>
              <a:ext uri="{FF2B5EF4-FFF2-40B4-BE49-F238E27FC236}">
                <a16:creationId xmlns:a16="http://schemas.microsoft.com/office/drawing/2014/main" id="{97A04A93-6141-C341-BE28-16AD34CD81DC}"/>
              </a:ext>
            </a:extLst>
          </p:cNvPr>
          <p:cNvSpPr txBox="1"/>
          <p:nvPr/>
        </p:nvSpPr>
        <p:spPr>
          <a:xfrm>
            <a:off x="6034088" y="2782888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117" name="TextBox 51">
            <a:extLst>
              <a:ext uri="{FF2B5EF4-FFF2-40B4-BE49-F238E27FC236}">
                <a16:creationId xmlns:a16="http://schemas.microsoft.com/office/drawing/2014/main" id="{C71CA1EC-BAA4-2947-881F-E74F37368175}"/>
              </a:ext>
            </a:extLst>
          </p:cNvPr>
          <p:cNvSpPr txBox="1"/>
          <p:nvPr/>
        </p:nvSpPr>
        <p:spPr>
          <a:xfrm>
            <a:off x="9091613" y="276225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3" name="TextBox 51">
            <a:extLst>
              <a:ext uri="{FF2B5EF4-FFF2-40B4-BE49-F238E27FC236}">
                <a16:creationId xmlns:a16="http://schemas.microsoft.com/office/drawing/2014/main" id="{64DDCE48-0169-E544-9F8A-F7F62C6B751E}"/>
              </a:ext>
            </a:extLst>
          </p:cNvPr>
          <p:cNvSpPr txBox="1"/>
          <p:nvPr/>
        </p:nvSpPr>
        <p:spPr>
          <a:xfrm>
            <a:off x="6067425" y="345440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8" name="TextBox 51">
            <a:extLst>
              <a:ext uri="{FF2B5EF4-FFF2-40B4-BE49-F238E27FC236}">
                <a16:creationId xmlns:a16="http://schemas.microsoft.com/office/drawing/2014/main" id="{DE13D496-8D4F-D145-9D53-35BFC56FD1F1}"/>
              </a:ext>
            </a:extLst>
          </p:cNvPr>
          <p:cNvSpPr txBox="1"/>
          <p:nvPr/>
        </p:nvSpPr>
        <p:spPr>
          <a:xfrm>
            <a:off x="9124950" y="3433763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pic>
        <p:nvPicPr>
          <p:cNvPr id="40987" name="Picture 1">
            <a:extLst>
              <a:ext uri="{FF2B5EF4-FFF2-40B4-BE49-F238E27FC236}">
                <a16:creationId xmlns:a16="http://schemas.microsoft.com/office/drawing/2014/main" id="{6CBD7D3C-CE40-6D42-A296-3CE4AF37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78" b="18080"/>
          <a:stretch>
            <a:fillRect/>
          </a:stretch>
        </p:blipFill>
        <p:spPr bwMode="auto">
          <a:xfrm>
            <a:off x="896938" y="1331913"/>
            <a:ext cx="25146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536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60FD6886-0D7F-A848-865B-7E50196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Box 4">
            <a:extLst>
              <a:ext uri="{FF2B5EF4-FFF2-40B4-BE49-F238E27FC236}">
                <a16:creationId xmlns:a16="http://schemas.microsoft.com/office/drawing/2014/main" id="{C69C0A69-A268-634B-A4D2-B7C5FCCB2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76788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/>
              <a:t>Sutskever et al. 2014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/>
              <a:t>“</a:t>
            </a:r>
            <a:r>
              <a:rPr lang="en-US" altLang="en-US" sz="1800" b="1" i="1"/>
              <a:t>Sequence to Sequence Learning with Neural Networks</a:t>
            </a:r>
            <a:r>
              <a:rPr lang="en-US" altLang="en-US" sz="1800" b="1"/>
              <a:t>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/>
              <a:t>Image borrowed from </a:t>
            </a:r>
            <a:r>
              <a:rPr lang="en-US" altLang="en-US" sz="1600" i="1" u="sng">
                <a:hlinkClick r:id="rId4"/>
              </a:rPr>
              <a:t>farizrahman4u/seq2seq</a:t>
            </a:r>
            <a:endParaRPr lang="en-US" altLang="en-US" sz="1600" b="1"/>
          </a:p>
        </p:txBody>
      </p:sp>
      <p:sp>
        <p:nvSpPr>
          <p:cNvPr id="41987" name="Title 1">
            <a:extLst>
              <a:ext uri="{FF2B5EF4-FFF2-40B4-BE49-F238E27FC236}">
                <a16:creationId xmlns:a16="http://schemas.microsoft.com/office/drawing/2014/main" id="{BE5468AA-CDB5-0946-A8E1-8E8F2B2DB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8DE3E-7035-A540-8531-CE3EEA41A17E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EEC72-3435-5C41-A7F6-6BB2079E2B40}"/>
              </a:ext>
            </a:extLst>
          </p:cNvPr>
          <p:cNvSpPr/>
          <p:nvPr/>
        </p:nvSpPr>
        <p:spPr>
          <a:xfrm>
            <a:off x="6400800" y="1149349"/>
            <a:ext cx="2463800" cy="323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Hoe         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</a:rPr>
              <a:t>gaat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         het</a:t>
            </a:r>
          </a:p>
        </p:txBody>
      </p:sp>
    </p:spTree>
    <p:extLst>
      <p:ext uri="{BB962C8B-B14F-4D97-AF65-F5344CB8AC3E}">
        <p14:creationId xmlns:p14="http://schemas.microsoft.com/office/powerpoint/2010/main" val="66346536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E69C932C-ADF3-3949-97D7-32D26861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4">
            <a:extLst>
              <a:ext uri="{FF2B5EF4-FFF2-40B4-BE49-F238E27FC236}">
                <a16:creationId xmlns:a16="http://schemas.microsoft.com/office/drawing/2014/main" id="{50220D3B-F1D6-224A-B737-1610A31DB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76788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/>
              <a:t>Vinyals and Le 2015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/>
              <a:t>“A Neural Conversation Model”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/>
              <a:t>Image borrowed from </a:t>
            </a:r>
            <a:r>
              <a:rPr lang="en-US" altLang="en-US" sz="1600" i="1" u="sng">
                <a:hlinkClick r:id="rId4"/>
              </a:rPr>
              <a:t>farizrahman4u/seq2seq</a:t>
            </a:r>
            <a:endParaRPr lang="en-US" altLang="en-US" sz="1600" b="1"/>
          </a:p>
        </p:txBody>
      </p:sp>
      <p:sp>
        <p:nvSpPr>
          <p:cNvPr id="44035" name="Title 1">
            <a:extLst>
              <a:ext uri="{FF2B5EF4-FFF2-40B4-BE49-F238E27FC236}">
                <a16:creationId xmlns:a16="http://schemas.microsoft.com/office/drawing/2014/main" id="{D656DCA4-825B-DB4E-992E-25EBC4E82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8DE3E-7035-A540-8531-CE3EEA41A17E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185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2D4D9C6F-AA8F-724D-AC3E-9962E57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1">
            <a:extLst>
              <a:ext uri="{FF2B5EF4-FFF2-40B4-BE49-F238E27FC236}">
                <a16:creationId xmlns:a16="http://schemas.microsoft.com/office/drawing/2014/main" id="{33EDEE4C-C71B-ED47-AC7B-9A1C28A88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pic>
        <p:nvPicPr>
          <p:cNvPr id="46083" name="Picture 6">
            <a:extLst>
              <a:ext uri="{FF2B5EF4-FFF2-40B4-BE49-F238E27FC236}">
                <a16:creationId xmlns:a16="http://schemas.microsoft.com/office/drawing/2014/main" id="{AC0B2A5B-6DC7-DD4D-8A3A-6FFC2FA2B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4683125"/>
            <a:ext cx="29114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7">
            <a:extLst>
              <a:ext uri="{FF2B5EF4-FFF2-40B4-BE49-F238E27FC236}">
                <a16:creationId xmlns:a16="http://schemas.microsoft.com/office/drawing/2014/main" id="{18F8233E-5C88-5A42-824E-21DB01F5E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5737225"/>
            <a:ext cx="26050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CEB84A-21FB-1045-921E-E4AED6845EFC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086" name="Rectangle 10">
            <a:extLst>
              <a:ext uri="{FF2B5EF4-FFF2-40B4-BE49-F238E27FC236}">
                <a16:creationId xmlns:a16="http://schemas.microsoft.com/office/drawing/2014/main" id="{E796FD4E-B630-0C44-93F7-0FB16664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95863"/>
            <a:ext cx="6096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 = Source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 = Target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endParaRPr lang="en-US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9FD6-4484-7346-ACDD-C88B459E522F}"/>
              </a:ext>
            </a:extLst>
          </p:cNvPr>
          <p:cNvSpPr/>
          <p:nvPr/>
        </p:nvSpPr>
        <p:spPr>
          <a:xfrm>
            <a:off x="6400800" y="1149349"/>
            <a:ext cx="2463800" cy="323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Hoe         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</a:rPr>
              <a:t>gaat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         het</a:t>
            </a:r>
          </a:p>
        </p:txBody>
      </p:sp>
    </p:spTree>
    <p:extLst>
      <p:ext uri="{BB962C8B-B14F-4D97-AF65-F5344CB8AC3E}">
        <p14:creationId xmlns:p14="http://schemas.microsoft.com/office/powerpoint/2010/main" val="382124823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83BA3015-E872-2241-A1DE-2F351E93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B76B644D-3E02-3442-B27F-789023F5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24CBBB1-1887-5647-8489-150D4CB8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4683125"/>
            <a:ext cx="29114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7">
            <a:extLst>
              <a:ext uri="{FF2B5EF4-FFF2-40B4-BE49-F238E27FC236}">
                <a16:creationId xmlns:a16="http://schemas.microsoft.com/office/drawing/2014/main" id="{DE367865-FBA4-EB4A-AD62-312025797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5737225"/>
            <a:ext cx="26050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CEB84A-21FB-1045-921E-E4AED6845EFC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4" name="Rectangle 10">
            <a:extLst>
              <a:ext uri="{FF2B5EF4-FFF2-40B4-BE49-F238E27FC236}">
                <a16:creationId xmlns:a16="http://schemas.microsoft.com/office/drawing/2014/main" id="{181CB96D-0176-3B4A-9B73-13B255029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95863"/>
            <a:ext cx="6096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 = Source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 = Target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05219150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5802-2763-2C4F-AA1A-097CD438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Lots of 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CC5F4-B381-604F-9DEA-C9516AAE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3303588"/>
            <a:ext cx="3317875" cy="896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52136-CB49-4642-952A-99703E5E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895850"/>
            <a:ext cx="2981325" cy="10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7066B-6C18-1045-BD64-9FE3D686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4283075"/>
            <a:ext cx="3317875" cy="167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1CB295-2F62-924B-8306-BC784094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2432050"/>
            <a:ext cx="3641725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CF5AB-8B4A-7E4C-A4F1-D855E1E5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4319588"/>
            <a:ext cx="3641725" cy="163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0EEB3-1AC8-C24A-A0EC-8046FFA19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2432050"/>
            <a:ext cx="29813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5CDAB-0B9B-644B-BD5C-4B9806175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275" y="2432050"/>
            <a:ext cx="3317875" cy="78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974E32-0768-A648-A579-5E39616C7EAF}"/>
              </a:ext>
            </a:extLst>
          </p:cNvPr>
          <p:cNvSpPr txBox="1"/>
          <p:nvPr/>
        </p:nvSpPr>
        <p:spPr>
          <a:xfrm>
            <a:off x="1108423" y="6212431"/>
            <a:ext cx="102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https://docs.google.com/spreadsheets/d/1RgG-dRS42EHlG7QdJOTg2ZO587KutTTPeUfyxVKoIn8/edit#gid=0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69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035772C1-2C53-6A4C-B71A-79E62F491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813" y="952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Neural Conversational Models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5024541-FBCE-AA46-BAD5-037561C9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7"/>
          <a:stretch>
            <a:fillRect/>
          </a:stretch>
        </p:blipFill>
        <p:spPr bwMode="auto">
          <a:xfrm>
            <a:off x="1301750" y="4694238"/>
            <a:ext cx="9482138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">
            <a:extLst>
              <a:ext uri="{FF2B5EF4-FFF2-40B4-BE49-F238E27FC236}">
                <a16:creationId xmlns:a16="http://schemas.microsoft.com/office/drawing/2014/main" id="{14156988-7E83-9841-AF16-0F2EA168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660B4-D8B8-D743-A7D6-561169443187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D45A4-5746-7E48-9ACE-4FBCB5B0FE4F}"/>
              </a:ext>
            </a:extLst>
          </p:cNvPr>
          <p:cNvSpPr/>
          <p:nvPr/>
        </p:nvSpPr>
        <p:spPr>
          <a:xfrm>
            <a:off x="10206038" y="5429250"/>
            <a:ext cx="501650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7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5">
            <a:extLst>
              <a:ext uri="{FF2B5EF4-FFF2-40B4-BE49-F238E27FC236}">
                <a16:creationId xmlns:a16="http://schemas.microsoft.com/office/drawing/2014/main" id="{ECDA2F10-B27F-7E49-BBB2-7E22AC53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320800"/>
            <a:ext cx="9342437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Title 1">
            <a:extLst>
              <a:ext uri="{FF2B5EF4-FFF2-40B4-BE49-F238E27FC236}">
                <a16:creationId xmlns:a16="http://schemas.microsoft.com/office/drawing/2014/main" id="{B2C975B2-66F2-4C46-BEE0-3D03F604C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Hierarchical Sequence to Sequence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DF137-89C7-F040-B31E-9F7C0CA4B8B2}"/>
              </a:ext>
            </a:extLst>
          </p:cNvPr>
          <p:cNvSpPr/>
          <p:nvPr/>
        </p:nvSpPr>
        <p:spPr>
          <a:xfrm>
            <a:off x="2066925" y="1690688"/>
            <a:ext cx="8555038" cy="14493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F06B7-94B5-BD48-A0A7-033F0D7F1970}"/>
              </a:ext>
            </a:extLst>
          </p:cNvPr>
          <p:cNvSpPr/>
          <p:nvPr/>
        </p:nvSpPr>
        <p:spPr>
          <a:xfrm>
            <a:off x="4358639" y="3140075"/>
            <a:ext cx="6553835" cy="288925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900F8-5B2F-2541-872D-9C51A1F71ADE}"/>
              </a:ext>
            </a:extLst>
          </p:cNvPr>
          <p:cNvSpPr/>
          <p:nvPr/>
        </p:nvSpPr>
        <p:spPr>
          <a:xfrm>
            <a:off x="1457325" y="4381500"/>
            <a:ext cx="9164638" cy="1247775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64669-A0FA-DF48-B529-3CA5FD80BE73}"/>
              </a:ext>
            </a:extLst>
          </p:cNvPr>
          <p:cNvSpPr txBox="1"/>
          <p:nvPr/>
        </p:nvSpPr>
        <p:spPr>
          <a:xfrm>
            <a:off x="8961120" y="4859020"/>
            <a:ext cx="3065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Serban</a:t>
            </a:r>
            <a:r>
              <a:rPr lang="en-US" dirty="0"/>
              <a:t>, </a:t>
            </a:r>
            <a:r>
              <a:rPr lang="en-US" dirty="0" err="1"/>
              <a:t>Iulian</a:t>
            </a:r>
            <a:r>
              <a:rPr lang="en-US" dirty="0"/>
              <a:t> V., Alessandro </a:t>
            </a:r>
            <a:r>
              <a:rPr lang="en-US" dirty="0" err="1"/>
              <a:t>Sordoni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, and Joelle </a:t>
            </a:r>
            <a:r>
              <a:rPr lang="en-US" dirty="0" err="1"/>
              <a:t>Pineau</a:t>
            </a:r>
            <a:r>
              <a:rPr lang="en-US" dirty="0"/>
              <a:t>.  2015.  </a:t>
            </a:r>
            <a:r>
              <a:rPr lang="en-US" b="1" dirty="0"/>
              <a:t>Building End-To-End Dialogue Systems Using Generative Hierarchical Neural Network 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042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06422C8-1196-C748-A315-C741B4F0B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813" y="952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Neural Conversational Models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5708F97B-B177-5E41-AA45-D4726284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954088"/>
            <a:ext cx="9482138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D0C802-EDE6-DB47-912F-68D1F4632947}"/>
              </a:ext>
            </a:extLst>
          </p:cNvPr>
          <p:cNvSpPr/>
          <p:nvPr/>
        </p:nvSpPr>
        <p:spPr>
          <a:xfrm>
            <a:off x="10283825" y="1844675"/>
            <a:ext cx="500063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076A9-09D8-FE4C-AAB7-74D3030A26BE}"/>
              </a:ext>
            </a:extLst>
          </p:cNvPr>
          <p:cNvSpPr/>
          <p:nvPr/>
        </p:nvSpPr>
        <p:spPr>
          <a:xfrm>
            <a:off x="10206038" y="4108450"/>
            <a:ext cx="501650" cy="868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F8CE6-F090-AC42-BE57-A920D2E38BD3}"/>
              </a:ext>
            </a:extLst>
          </p:cNvPr>
          <p:cNvSpPr/>
          <p:nvPr/>
        </p:nvSpPr>
        <p:spPr>
          <a:xfrm>
            <a:off x="10206038" y="5778500"/>
            <a:ext cx="501650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BD68CC-5538-0840-8B82-CC834D95262D}"/>
              </a:ext>
            </a:extLst>
          </p:cNvPr>
          <p:cNvSpPr/>
          <p:nvPr/>
        </p:nvSpPr>
        <p:spPr>
          <a:xfrm>
            <a:off x="946150" y="3721100"/>
            <a:ext cx="1018381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741-E579-0945-9E8C-2A1A7597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Uninteresting, Bland, and Safe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2CFCA-7CD2-6D40-B0D1-514F0D33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83" y="1637973"/>
            <a:ext cx="10267234" cy="45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0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EC42-C8FE-DB42-8B9B-8518230A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Uninteresting, Bland, and Safe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669C-7DDB-7F48-AD56-CACCD589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69057-8076-F741-BFB4-2948C9B7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98"/>
            <a:ext cx="12192000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FEE7-E190-364C-8BAF-9F6C53C3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Response Diversity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0E94-AB80-3F44-B186-4407D336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526EA-0B6B-C643-806E-4652398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071"/>
            <a:ext cx="12192000" cy="5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– knowledge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7F9CE-1419-214C-B4AB-3FDCFC9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84" y="2625249"/>
            <a:ext cx="8833632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07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F3B05-8416-1A45-AD9E-B2DD5B99B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"/>
          <a:stretch/>
        </p:blipFill>
        <p:spPr>
          <a:xfrm>
            <a:off x="1500710" y="2204431"/>
            <a:ext cx="9190579" cy="46535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4183614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– conversational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6A801-E72D-CD40-A130-6FCB62A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 r="1838"/>
          <a:stretch/>
        </p:blipFill>
        <p:spPr>
          <a:xfrm>
            <a:off x="1493520" y="2325053"/>
            <a:ext cx="9083040" cy="4167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A721B-4A71-8A4F-93C4-A3117A608EB1}"/>
              </a:ext>
            </a:extLst>
          </p:cNvPr>
          <p:cNvSpPr/>
          <p:nvPr/>
        </p:nvSpPr>
        <p:spPr>
          <a:xfrm>
            <a:off x="10027920" y="6176963"/>
            <a:ext cx="548640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0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A721B-4A71-8A4F-93C4-A3117A608EB1}"/>
              </a:ext>
            </a:extLst>
          </p:cNvPr>
          <p:cNvSpPr/>
          <p:nvPr/>
        </p:nvSpPr>
        <p:spPr>
          <a:xfrm>
            <a:off x="10027920" y="6176963"/>
            <a:ext cx="548640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BF773-6766-1A44-9830-0F93C4584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9"/>
          <a:stretch/>
        </p:blipFill>
        <p:spPr>
          <a:xfrm>
            <a:off x="1501140" y="2310129"/>
            <a:ext cx="918972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62AA-8672-024B-94CF-C4B941F0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Intelligence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1FE2B-7E58-0D49-94CA-A8623C6B0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19" y="1297910"/>
            <a:ext cx="8204886" cy="54876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564217-A8EA-CF45-AFB2-F5FA075B8CD3}"/>
              </a:ext>
            </a:extLst>
          </p:cNvPr>
          <p:cNvSpPr/>
          <p:nvPr/>
        </p:nvSpPr>
        <p:spPr>
          <a:xfrm>
            <a:off x="8429297" y="6243145"/>
            <a:ext cx="1345324" cy="61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66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pPr lvl="1"/>
            <a:r>
              <a:rPr lang="en-US" dirty="0"/>
              <a:t>Generative chatbot are hard to control (more later…)</a:t>
            </a:r>
          </a:p>
        </p:txBody>
      </p:sp>
    </p:spTree>
    <p:extLst>
      <p:ext uri="{BB962C8B-B14F-4D97-AF65-F5344CB8AC3E}">
        <p14:creationId xmlns:p14="http://schemas.microsoft.com/office/powerpoint/2010/main" val="28079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4ED-2CB4-464D-BF2E-B3FA810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Types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AB09-0F45-DE48-96EC-CF6EDA0E1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Chatbots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Goal-based (Dialog agents)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SIRI, interfaces to cars, robots, …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Booking flights, restaurants, or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2186325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1EB5-5579-5945-949E-83AE2913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Goal-based (Dialog agents)</a:t>
            </a:r>
            <a:br>
              <a:rPr lang="en-US" dirty="0"/>
            </a:br>
            <a:r>
              <a:rPr lang="en-US" dirty="0"/>
              <a:t>Task-Oriented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3030-3D63-7C47-80D0-5F8A5522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996440"/>
            <a:ext cx="10844043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82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53CB6-CD36-FD4C-B48D-40A9220EF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1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2677A-D8C8-0342-82FC-0B1D5DEF63EF}"/>
              </a:ext>
            </a:extLst>
          </p:cNvPr>
          <p:cNvSpPr/>
          <p:nvPr/>
        </p:nvSpPr>
        <p:spPr>
          <a:xfrm>
            <a:off x="11231880" y="6370320"/>
            <a:ext cx="457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5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73426" y="1825624"/>
            <a:ext cx="10549078" cy="47436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Show me flights from Edinburgh to London on Tuesday.”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SHOW:</a:t>
            </a:r>
          </a:p>
          <a:p>
            <a:pPr marL="0" indent="0">
              <a:buNone/>
            </a:pPr>
            <a:r>
              <a:rPr lang="en-US" dirty="0"/>
              <a:t>	FLIGHTS:</a:t>
            </a:r>
          </a:p>
          <a:p>
            <a:pPr marL="0" indent="0">
              <a:buNone/>
            </a:pPr>
            <a:r>
              <a:rPr lang="en-US" dirty="0"/>
              <a:t>		ORIGIN:</a:t>
            </a:r>
          </a:p>
          <a:p>
            <a:pPr marL="0" indent="0">
              <a:buNone/>
            </a:pPr>
            <a:r>
              <a:rPr lang="en-US" dirty="0"/>
              <a:t>			CITY:  Edinburgh</a:t>
            </a:r>
          </a:p>
          <a:p>
            <a:pPr marL="0" indent="0">
              <a:buNone/>
            </a:pPr>
            <a:r>
              <a:rPr lang="en-US" dirty="0"/>
              <a:t>			DATE:  Tuesday</a:t>
            </a:r>
          </a:p>
          <a:p>
            <a:pPr marL="0" indent="0">
              <a:buNone/>
            </a:pPr>
            <a:r>
              <a:rPr lang="en-US" dirty="0"/>
              <a:t>			TIME:  ?</a:t>
            </a:r>
          </a:p>
          <a:p>
            <a:pPr marL="0" indent="0">
              <a:buNone/>
            </a:pPr>
            <a:r>
              <a:rPr lang="en-US" dirty="0"/>
              <a:t>		DEST:</a:t>
            </a:r>
          </a:p>
          <a:p>
            <a:pPr marL="0" indent="0">
              <a:buNone/>
            </a:pPr>
            <a:r>
              <a:rPr lang="en-US" dirty="0"/>
              <a:t>			CITY: London</a:t>
            </a:r>
          </a:p>
          <a:p>
            <a:pPr marL="0" indent="0">
              <a:buNone/>
            </a:pPr>
            <a:r>
              <a:rPr lang="en-US" dirty="0"/>
              <a:t>			DATE:  ?</a:t>
            </a:r>
          </a:p>
          <a:p>
            <a:pPr marL="0" indent="0">
              <a:buNone/>
            </a:pPr>
            <a:r>
              <a:rPr lang="en-US" dirty="0"/>
              <a:t>			TIME: 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75861" y="2465939"/>
            <a:ext cx="8845826" cy="42382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EB055-B3A5-A148-9551-7CD119BD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Representation and NLU</a:t>
            </a:r>
          </a:p>
        </p:txBody>
      </p:sp>
    </p:spTree>
    <p:extLst>
      <p:ext uri="{BB962C8B-B14F-4D97-AF65-F5344CB8AC3E}">
        <p14:creationId xmlns:p14="http://schemas.microsoft.com/office/powerpoint/2010/main" val="368987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CD8-4DA1-854F-8E96-FFFC7B41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Slot Filling Dialog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CDA1B-F6F2-0C43-AD93-87CE249C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1392680"/>
            <a:ext cx="9150350" cy="5100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371021-BB3D-A049-9908-878BA27F689E}"/>
              </a:ext>
            </a:extLst>
          </p:cNvPr>
          <p:cNvSpPr/>
          <p:nvPr/>
        </p:nvSpPr>
        <p:spPr>
          <a:xfrm>
            <a:off x="3764280" y="3261360"/>
            <a:ext cx="35052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44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4" descr="fig 24.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1820" r="1515" b="2100"/>
          <a:stretch/>
        </p:blipFill>
        <p:spPr bwMode="auto">
          <a:xfrm>
            <a:off x="1211580" y="1134586"/>
            <a:ext cx="9768840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71F802-DAE3-B945-A904-A6A35CC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US" dirty="0"/>
              <a:t>Dialog Engineering as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123827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BE64-576C-DA44-BB87-A30CF58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Dialog State 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97EF7-CDB4-C349-ADBB-7C033F40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4" y="1864360"/>
            <a:ext cx="9687751" cy="429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B6481-34BF-AB4D-A08F-E27146AA40F6}"/>
              </a:ext>
            </a:extLst>
          </p:cNvPr>
          <p:cNvSpPr txBox="1"/>
          <p:nvPr/>
        </p:nvSpPr>
        <p:spPr>
          <a:xfrm>
            <a:off x="7940040" y="6346507"/>
            <a:ext cx="408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https://rasa.com/docs/core/architecture/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56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Lage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6" r="-1206"/>
          <a:stretch>
            <a:fillRect/>
          </a:stretch>
        </p:blipFill>
        <p:spPr>
          <a:xfrm>
            <a:off x="2439215" y="1504952"/>
            <a:ext cx="6919098" cy="3805237"/>
          </a:xfr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725863" y="5429251"/>
          <a:ext cx="4768000" cy="69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4" imgW="1993900" imgH="292100" progId="Equation.3">
                  <p:embed/>
                </p:oleObj>
              </mc:Choice>
              <mc:Fallback>
                <p:oleObj name="Equation" r:id="rId4" imgW="1993900" imgH="2921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5863" y="5429251"/>
                        <a:ext cx="4768000" cy="698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39215" y="6246810"/>
            <a:ext cx="792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Bellmann</a:t>
            </a:r>
            <a:r>
              <a:rPr lang="en-US" sz="2000" dirty="0"/>
              <a:t> optimality equation (1952), see </a:t>
            </a:r>
            <a:r>
              <a:rPr lang="en-US" sz="2000" dirty="0">
                <a:solidFill>
                  <a:srgbClr val="7F7F7F"/>
                </a:solidFill>
              </a:rPr>
              <a:t>[Sutton and </a:t>
            </a:r>
            <a:r>
              <a:rPr lang="en-US" sz="2000" dirty="0" err="1">
                <a:solidFill>
                  <a:srgbClr val="7F7F7F"/>
                </a:solidFill>
              </a:rPr>
              <a:t>Barto</a:t>
            </a:r>
            <a:r>
              <a:rPr lang="en-US" sz="2000" dirty="0">
                <a:solidFill>
                  <a:srgbClr val="7F7F7F"/>
                </a:solidFill>
              </a:rPr>
              <a:t>, 1998]</a:t>
            </a:r>
            <a:r>
              <a:rPr lang="en-US" sz="2000" dirty="0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88026D-9385-4F45-B2BB-12237364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3568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Twitter chatbot launched in 2016</a:t>
            </a:r>
          </a:p>
          <a:p>
            <a:pPr lvl="1"/>
            <a:r>
              <a:rPr lang="en-US" dirty="0"/>
              <a:t>Given the profile personality of an 18- to 24-year-old American woman</a:t>
            </a:r>
          </a:p>
          <a:p>
            <a:pPr lvl="1"/>
            <a:r>
              <a:rPr lang="en-US" dirty="0"/>
              <a:t>Could share horoscopes, tell jokes</a:t>
            </a:r>
          </a:p>
          <a:p>
            <a:pPr lvl="1"/>
            <a:r>
              <a:rPr lang="en-US" dirty="0"/>
              <a:t>Asked people to send selfies so she could share “fun but honest comments” </a:t>
            </a:r>
          </a:p>
          <a:p>
            <a:pPr lvl="1"/>
            <a:r>
              <a:rPr lang="en-US" dirty="0"/>
              <a:t>Used informal language, slang, emojis, and GIFs, </a:t>
            </a:r>
          </a:p>
          <a:p>
            <a:pPr lvl="1"/>
            <a:r>
              <a:rPr lang="en-US" dirty="0"/>
              <a:t>Designed to learn from users (IR-based) </a:t>
            </a:r>
          </a:p>
          <a:p>
            <a:r>
              <a:rPr lang="en-US" dirty="0"/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33700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E7F1-36E5-E741-89AA-47691951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AI with AI conversations: </a:t>
            </a:r>
            <a:r>
              <a:rPr lang="en-US" dirty="0" err="1"/>
              <a:t>Cleverbot</a:t>
            </a:r>
            <a:r>
              <a:rPr lang="en-US" dirty="0"/>
              <a:t> (Carpenter, 2011)</a:t>
            </a:r>
          </a:p>
        </p:txBody>
      </p:sp>
      <p:pic>
        <p:nvPicPr>
          <p:cNvPr id="4" name="AI vs. AI. Two chatbots talking to each other">
            <a:hlinkClick r:id="" action="ppaction://media"/>
            <a:extLst>
              <a:ext uri="{FF2B5EF4-FFF2-40B4-BE49-F238E27FC236}">
                <a16:creationId xmlns:a16="http://schemas.microsoft.com/office/drawing/2014/main" id="{BEC15118-B299-5442-B3EF-0EEC4B92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6840" y="1447365"/>
            <a:ext cx="9418320" cy="52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BD86FBC-B9E1-C846-B8B5-73AB6DFCF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08" y="4386264"/>
            <a:ext cx="6096000" cy="233172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19361-EDC1-6F46-B5C3-968A7919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57376"/>
            <a:ext cx="34417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17F79-5335-534D-9921-A64D8C79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8283"/>
            <a:ext cx="4356100" cy="29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28" y="1892300"/>
            <a:ext cx="10073640" cy="3073400"/>
          </a:xfrm>
        </p:spPr>
        <p:txBody>
          <a:bodyPr/>
          <a:lstStyle/>
          <a:p>
            <a:r>
              <a:rPr lang="en-US" sz="3200" dirty="0"/>
              <a:t>Lessons:</a:t>
            </a:r>
          </a:p>
          <a:p>
            <a:pPr lvl="1"/>
            <a:r>
              <a:rPr lang="en-US" sz="2800" dirty="0"/>
              <a:t>Tay quickly learned to reflect racism and sexism of Twitter users</a:t>
            </a:r>
          </a:p>
          <a:p>
            <a:pPr lvl="1"/>
            <a:r>
              <a:rPr lang="en-US" sz="2800" dirty="0"/>
              <a:t>"If your bot is racist, and can be taught to be racist, that’s a design flaw. That’s bad design, and that’s on you."  Caroline </a:t>
            </a:r>
            <a:r>
              <a:rPr lang="en-US" sz="2800" dirty="0" err="1"/>
              <a:t>Sinders</a:t>
            </a:r>
            <a:r>
              <a:rPr lang="en-US" sz="2800" dirty="0"/>
              <a:t> (2016). </a:t>
            </a:r>
            <a:endParaRPr lang="en-US" sz="3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202F8-27BD-504C-80E2-2385D309195D}"/>
              </a:ext>
            </a:extLst>
          </p:cNvPr>
          <p:cNvSpPr txBox="1"/>
          <p:nvPr/>
        </p:nvSpPr>
        <p:spPr>
          <a:xfrm>
            <a:off x="2258096" y="5473522"/>
            <a:ext cx="703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Gina Neff and Peter Nagy 2016. Talking to Bots: Symbiotic Agency and the Case of Tay.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Journal of Communication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10(2016), 4915–4931 </a:t>
            </a: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63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9AE7-DC3D-5B4E-A7EF-0A250DFC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1578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2BA28-D6B3-9047-9D3E-627AA3010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8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54" y="384469"/>
            <a:ext cx="10773092" cy="1325563"/>
          </a:xfrm>
        </p:spPr>
        <p:txBody>
          <a:bodyPr/>
          <a:lstStyle/>
          <a:p>
            <a:r>
              <a:rPr lang="en-US" dirty="0"/>
              <a:t>Evaluation of Goal (Task) vs Chatbot (Non-Task)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2710" y="1158773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Task-based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62709" y="2205731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</a:t>
            </a:r>
          </a:p>
          <a:p>
            <a:pPr lvl="1"/>
            <a:r>
              <a:rPr lang="en-US" dirty="0"/>
              <a:t>End-of-task subjective task success</a:t>
            </a:r>
          </a:p>
          <a:p>
            <a:pPr lvl="1"/>
            <a:r>
              <a:rPr lang="en-US" dirty="0"/>
              <a:t>End-of-task ratings</a:t>
            </a:r>
          </a:p>
          <a:p>
            <a:r>
              <a:rPr lang="en-US" dirty="0"/>
              <a:t>Automatic</a:t>
            </a:r>
          </a:p>
          <a:p>
            <a:pPr lvl="1"/>
            <a:r>
              <a:rPr lang="en-US" dirty="0"/>
              <a:t>Objective task success  (</a:t>
            </a:r>
            <a:r>
              <a:rPr lang="en-US" dirty="0" err="1"/>
              <a:t>Rieser</a:t>
            </a:r>
            <a:r>
              <a:rPr lang="en-US" dirty="0"/>
              <a:t>, Keizer, Lemon, 2014)</a:t>
            </a:r>
          </a:p>
          <a:p>
            <a:pPr lvl="1"/>
            <a:r>
              <a:rPr lang="en-US" dirty="0"/>
              <a:t>Automatic estimates of User Satisfaction, (</a:t>
            </a:r>
            <a:r>
              <a:rPr lang="en-US" dirty="0" err="1"/>
              <a:t>Rieser</a:t>
            </a:r>
            <a:r>
              <a:rPr lang="en-US" dirty="0"/>
              <a:t> &amp; Lemon, LREC 2008)</a:t>
            </a:r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138481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Non-task 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205731"/>
            <a:ext cx="5715000" cy="4352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</a:t>
            </a:r>
          </a:p>
          <a:p>
            <a:pPr lvl="1"/>
            <a:r>
              <a:rPr lang="en-US" dirty="0"/>
              <a:t>Turn-based appropriateness (WOCHAT)</a:t>
            </a:r>
          </a:p>
          <a:p>
            <a:pPr lvl="1"/>
            <a:r>
              <a:rPr lang="en-US" dirty="0"/>
              <a:t>Turn-based p</a:t>
            </a:r>
            <a:r>
              <a:rPr lang="tr-TR" dirty="0" err="1"/>
              <a:t>airwise</a:t>
            </a:r>
            <a:r>
              <a:rPr lang="tr-TR" dirty="0"/>
              <a:t> (</a:t>
            </a:r>
            <a:r>
              <a:rPr lang="tr-TR" dirty="0" err="1"/>
              <a:t>Li</a:t>
            </a:r>
            <a:r>
              <a:rPr lang="tr-TR" dirty="0"/>
              <a:t> et al. 2016a, </a:t>
            </a:r>
            <a:r>
              <a:rPr lang="tr-TR" dirty="0" err="1"/>
              <a:t>Vinyals</a:t>
            </a:r>
            <a:r>
              <a:rPr lang="tr-TR" dirty="0"/>
              <a:t> &amp; Le, 2015)</a:t>
            </a:r>
          </a:p>
          <a:p>
            <a:pPr lvl="1"/>
            <a:r>
              <a:rPr lang="tr-TR" dirty="0"/>
              <a:t>Self-</a:t>
            </a:r>
            <a:r>
              <a:rPr lang="tr-TR" dirty="0" err="1"/>
              <a:t>reported</a:t>
            </a:r>
            <a:r>
              <a:rPr lang="tr-TR" dirty="0"/>
              <a:t> User </a:t>
            </a:r>
            <a:r>
              <a:rPr lang="tr-TR" dirty="0" err="1"/>
              <a:t>Engagement</a:t>
            </a:r>
            <a:r>
              <a:rPr lang="tr-TR" dirty="0"/>
              <a:t> (</a:t>
            </a:r>
            <a:r>
              <a:rPr lang="tr-TR" dirty="0" err="1"/>
              <a:t>Yu</a:t>
            </a:r>
            <a:r>
              <a:rPr lang="tr-TR" dirty="0"/>
              <a:t> et al., 2016)</a:t>
            </a:r>
          </a:p>
          <a:p>
            <a:r>
              <a:rPr lang="tr-TR" dirty="0" err="1"/>
              <a:t>Automatic</a:t>
            </a:r>
            <a:endParaRPr lang="tr-TR" dirty="0"/>
          </a:p>
          <a:p>
            <a:pPr lvl="1"/>
            <a:r>
              <a:rPr lang="tr-TR" dirty="0"/>
              <a:t>Word-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similarity</a:t>
            </a:r>
            <a:r>
              <a:rPr lang="tr-TR" dirty="0"/>
              <a:t> BLEU, METEOR, ROUGE </a:t>
            </a:r>
            <a:r>
              <a:rPr lang="tr-TR" dirty="0" err="1"/>
              <a:t>etc</a:t>
            </a:r>
            <a:r>
              <a:rPr lang="tr-TR" dirty="0"/>
              <a:t>. (</a:t>
            </a:r>
            <a:r>
              <a:rPr lang="tr-TR" dirty="0" err="1"/>
              <a:t>most</a:t>
            </a:r>
            <a:r>
              <a:rPr lang="tr-TR" dirty="0"/>
              <a:t>) </a:t>
            </a:r>
          </a:p>
          <a:p>
            <a:pPr lvl="1"/>
            <a:r>
              <a:rPr lang="tr-TR" dirty="0" err="1"/>
              <a:t>Perplexity</a:t>
            </a:r>
            <a:r>
              <a:rPr lang="tr-TR" dirty="0"/>
              <a:t> (</a:t>
            </a:r>
            <a:r>
              <a:rPr lang="tr-TR" dirty="0" err="1"/>
              <a:t>Vinyals</a:t>
            </a:r>
            <a:r>
              <a:rPr lang="tr-TR" dirty="0"/>
              <a:t> &amp; Le 2015)</a:t>
            </a:r>
          </a:p>
          <a:p>
            <a:pPr lvl="1"/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utterance</a:t>
            </a:r>
            <a:r>
              <a:rPr lang="tr-TR" dirty="0"/>
              <a:t> </a:t>
            </a:r>
            <a:r>
              <a:rPr lang="tr-TR" dirty="0" err="1"/>
              <a:t>classification</a:t>
            </a:r>
            <a:r>
              <a:rPr lang="tr-TR" dirty="0"/>
              <a:t> (</a:t>
            </a:r>
            <a:r>
              <a:rPr lang="tr-TR" dirty="0" err="1"/>
              <a:t>Lowe</a:t>
            </a:r>
            <a:r>
              <a:rPr lang="tr-TR" dirty="0"/>
              <a:t> et al., 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B91C4-7503-6D4E-8254-413C6EA5E204}"/>
              </a:ext>
            </a:extLst>
          </p:cNvPr>
          <p:cNvGrpSpPr/>
          <p:nvPr/>
        </p:nvGrpSpPr>
        <p:grpSpPr>
          <a:xfrm>
            <a:off x="2133600" y="1776501"/>
            <a:ext cx="7567448" cy="4483290"/>
            <a:chOff x="2133600" y="1603503"/>
            <a:chExt cx="7567448" cy="448329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55BF19A-B3FB-0D46-9AC5-BC731F9784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3079531"/>
              <a:ext cx="7567448" cy="0"/>
            </a:xfrm>
            <a:prstGeom prst="straightConnector1">
              <a:avLst/>
            </a:prstGeom>
            <a:ln w="1809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01A603-E70A-9A47-B0C6-7B6ECF011A5D}"/>
                </a:ext>
              </a:extLst>
            </p:cNvPr>
            <p:cNvCxnSpPr/>
            <p:nvPr/>
          </p:nvCxnSpPr>
          <p:spPr>
            <a:xfrm>
              <a:off x="3052119" y="2743200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352C4A-33BB-3744-AC28-C635AB08E166}"/>
                </a:ext>
              </a:extLst>
            </p:cNvPr>
            <p:cNvSpPr txBox="1"/>
            <p:nvPr/>
          </p:nvSpPr>
          <p:spPr>
            <a:xfrm>
              <a:off x="2368694" y="3778469"/>
              <a:ext cx="1295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Automatic</a:t>
              </a:r>
            </a:p>
            <a:p>
              <a:r>
                <a:rPr lang="en-US" dirty="0"/>
                <a:t>Speech</a:t>
              </a:r>
            </a:p>
            <a:p>
              <a:r>
                <a:rPr lang="en-US" dirty="0"/>
                <a:t>Recognition</a:t>
              </a:r>
            </a:p>
            <a:p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5C848B-4AAA-A74F-AC61-A56714D91593}"/>
                </a:ext>
              </a:extLst>
            </p:cNvPr>
            <p:cNvCxnSpPr/>
            <p:nvPr/>
          </p:nvCxnSpPr>
          <p:spPr>
            <a:xfrm>
              <a:off x="4600832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A02A9-1081-FB45-BCC8-5887AB753739}"/>
                </a:ext>
              </a:extLst>
            </p:cNvPr>
            <p:cNvSpPr txBox="1"/>
            <p:nvPr/>
          </p:nvSpPr>
          <p:spPr>
            <a:xfrm>
              <a:off x="3917407" y="3780777"/>
              <a:ext cx="12150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</a:t>
              </a:r>
            </a:p>
            <a:p>
              <a:r>
                <a:rPr lang="en-US" dirty="0"/>
                <a:t>Translation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463C90-D72F-D24B-A3FE-5D731A42F3A0}"/>
                </a:ext>
              </a:extLst>
            </p:cNvPr>
            <p:cNvCxnSpPr/>
            <p:nvPr/>
          </p:nvCxnSpPr>
          <p:spPr>
            <a:xfrm>
              <a:off x="6540844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BAB1A3-714F-4348-B759-69A2FEB93066}"/>
                </a:ext>
              </a:extLst>
            </p:cNvPr>
            <p:cNvSpPr txBox="1"/>
            <p:nvPr/>
          </p:nvSpPr>
          <p:spPr>
            <a:xfrm>
              <a:off x="5743767" y="3778469"/>
              <a:ext cx="15941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  <a:p>
              <a:r>
                <a:rPr lang="en-US" dirty="0"/>
                <a:t>Simplification </a:t>
              </a:r>
            </a:p>
            <a:p>
              <a:endParaRPr lang="en-US" dirty="0"/>
            </a:p>
            <a:p>
              <a:r>
                <a:rPr lang="en-US" dirty="0"/>
                <a:t>Sentence </a:t>
              </a:r>
            </a:p>
            <a:p>
              <a:r>
                <a:rPr lang="en-US" dirty="0"/>
                <a:t>Compression</a:t>
              </a:r>
            </a:p>
            <a:p>
              <a:endParaRPr lang="en-US" dirty="0"/>
            </a:p>
            <a:p>
              <a:r>
                <a:rPr lang="en-US" dirty="0"/>
                <a:t>Abstractive</a:t>
              </a:r>
            </a:p>
            <a:p>
              <a:r>
                <a:rPr lang="en-US" dirty="0"/>
                <a:t>Summarization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E4D00-33DF-E741-B850-6770EF9DD776}"/>
                </a:ext>
              </a:extLst>
            </p:cNvPr>
            <p:cNvSpPr txBox="1"/>
            <p:nvPr/>
          </p:nvSpPr>
          <p:spPr>
            <a:xfrm>
              <a:off x="2333267" y="1604557"/>
              <a:ext cx="13668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1-to-1 </a:t>
              </a:r>
            </a:p>
            <a:p>
              <a:r>
                <a:rPr lang="en-US" dirty="0"/>
                <a:t>Syntactically</a:t>
              </a:r>
            </a:p>
            <a:p>
              <a:r>
                <a:rPr lang="en-US" dirty="0"/>
                <a:t>and 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9EBDCF-D486-2346-AE54-DF2A11CD0C51}"/>
                </a:ext>
              </a:extLst>
            </p:cNvPr>
            <p:cNvSpPr/>
            <p:nvPr/>
          </p:nvSpPr>
          <p:spPr>
            <a:xfrm>
              <a:off x="3917408" y="1603503"/>
              <a:ext cx="13668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1-to-1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F1AFF-179D-5C4C-82CE-9035A9FD179E}"/>
                </a:ext>
              </a:extLst>
            </p:cNvPr>
            <p:cNvSpPr txBox="1"/>
            <p:nvPr/>
          </p:nvSpPr>
          <p:spPr>
            <a:xfrm>
              <a:off x="5857419" y="1603503"/>
              <a:ext cx="13668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1-to-Some</a:t>
              </a:r>
            </a:p>
            <a:p>
              <a:r>
                <a:rPr lang="en-US" dirty="0"/>
                <a:t>Semantically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A66363-F04D-9645-A38A-9038038DD38D}"/>
                </a:ext>
              </a:extLst>
            </p:cNvPr>
            <p:cNvCxnSpPr/>
            <p:nvPr/>
          </p:nvCxnSpPr>
          <p:spPr>
            <a:xfrm>
              <a:off x="8509687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D9F46-FE1E-C24C-97A4-C2B42E0D1AB0}"/>
                </a:ext>
              </a:extLst>
            </p:cNvPr>
            <p:cNvSpPr txBox="1"/>
            <p:nvPr/>
          </p:nvSpPr>
          <p:spPr>
            <a:xfrm>
              <a:off x="7826262" y="1603503"/>
              <a:ext cx="13668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1-to-Many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FE5FF4-0DB5-B044-9B28-97EC6C6A165A}"/>
                </a:ext>
              </a:extLst>
            </p:cNvPr>
            <p:cNvSpPr txBox="1"/>
            <p:nvPr/>
          </p:nvSpPr>
          <p:spPr>
            <a:xfrm>
              <a:off x="7889388" y="3780777"/>
              <a:ext cx="1240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Dialog</a:t>
              </a:r>
            </a:p>
            <a:p>
              <a:r>
                <a:rPr lang="en-US" dirty="0"/>
                <a:t>Generation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55E4DEF-8A62-41AC-BABA-8E98211DC7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 for 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854420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381C6600-1D96-1143-90FF-2B8D6CE7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Are We Worried about Evaluation?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6FF0ED65-DE6A-DB4E-961A-380B9D33C1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Tournaments in machine learning and machine translation led to large advances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12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Amazon Alexa Prize – largely infeasible for academic scale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  <p:pic>
        <p:nvPicPr>
          <p:cNvPr id="112643" name="Picture 1">
            <a:extLst>
              <a:ext uri="{FF2B5EF4-FFF2-40B4-BE49-F238E27FC236}">
                <a16:creationId xmlns:a16="http://schemas.microsoft.com/office/drawing/2014/main" id="{B9869317-4CC1-484B-B75D-06FBA676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3654425"/>
            <a:ext cx="780415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003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7C7E720C-6EBA-A843-9932-358EC6305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Current Automatic Metrics Weakly Correlate with Human Judgements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54F7045A-363D-6546-BD35-CDEC51E37D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BLEU / METEOR / ROUGE ~ do not correlate with human judgement 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[Liu et al., 2017; Lowe et al., 2017]</a:t>
            </a:r>
          </a:p>
        </p:txBody>
      </p:sp>
      <p:pic>
        <p:nvPicPr>
          <p:cNvPr id="114691" name="Picture 8">
            <a:extLst>
              <a:ext uri="{FF2B5EF4-FFF2-40B4-BE49-F238E27FC236}">
                <a16:creationId xmlns:a16="http://schemas.microsoft.com/office/drawing/2014/main" id="{4F90E78F-B88B-9C46-A3DE-482CA212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61"/>
          <a:stretch>
            <a:fillRect/>
          </a:stretch>
        </p:blipFill>
        <p:spPr bwMode="auto">
          <a:xfrm>
            <a:off x="609600" y="2690813"/>
            <a:ext cx="1050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78CE0-FA9D-C545-BF2A-9F1C48FDDBA6}"/>
              </a:ext>
            </a:extLst>
          </p:cNvPr>
          <p:cNvSpPr txBox="1"/>
          <p:nvPr/>
        </p:nvSpPr>
        <p:spPr>
          <a:xfrm>
            <a:off x="9987358" y="6543146"/>
            <a:ext cx="220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Figures from Liu et al., 2017</a:t>
            </a:r>
          </a:p>
        </p:txBody>
      </p:sp>
    </p:spTree>
    <p:extLst>
      <p:ext uri="{BB962C8B-B14F-4D97-AF65-F5344CB8AC3E}">
        <p14:creationId xmlns:p14="http://schemas.microsoft.com/office/powerpoint/2010/main" val="3829125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8B15DEA3-7255-564D-9656-5E580E749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Dialog Evaluation Metrics are an Active Area of Research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ED11AF5A-57A9-D348-B62B-E0990DEA6E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86903"/>
            <a:ext cx="10515600" cy="4351337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2800" dirty="0"/>
              <a:t>BLEU / METEOR / ROUGE ~ do not correlate with human judgement 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2800" dirty="0"/>
              <a:t>[Liu et al., 2017; Lowe et al., 2017]</a:t>
            </a:r>
            <a:endParaRPr lang="en-US" altLang="en-US" sz="2600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Sentence embedding based metrics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ADEM  [Lowe, et al., 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RUBER [Toa, et al., 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Greedy word embeddings [Liu et al.,2017]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Human evaluation is still the gold standard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4811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93D2DAF3-4B51-AC49-ADF0-DD4304609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Interactive Evaluation of Chatbots Requires a Lot of Data == Expensive</a:t>
            </a:r>
          </a:p>
        </p:txBody>
      </p:sp>
      <p:pic>
        <p:nvPicPr>
          <p:cNvPr id="118786" name="Picture 3">
            <a:extLst>
              <a:ext uri="{FF2B5EF4-FFF2-40B4-BE49-F238E27FC236}">
                <a16:creationId xmlns:a16="http://schemas.microsoft.com/office/drawing/2014/main" id="{1E845883-C1AE-5B4A-A19F-91612057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25"/>
          <a:stretch>
            <a:fillRect/>
          </a:stretch>
        </p:blipFill>
        <p:spPr bwMode="auto">
          <a:xfrm>
            <a:off x="825500" y="1325563"/>
            <a:ext cx="10517188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115052-D6F0-8D46-B313-FFB37581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289" y="2332386"/>
            <a:ext cx="10350249" cy="4146333"/>
          </a:xfrm>
        </p:spPr>
      </p:pic>
    </p:spTree>
    <p:extLst>
      <p:ext uri="{BB962C8B-B14F-4D97-AF65-F5344CB8AC3E}">
        <p14:creationId xmlns:p14="http://schemas.microsoft.com/office/powerpoint/2010/main" val="286275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99B81-E436-3E47-99B6-F0A2D614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57" y="1124464"/>
            <a:ext cx="9962496" cy="595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CE1D-0FE5-CC4E-85F2-E5005BF9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for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70294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1EA83911-C24A-724A-89D3-A34A690DC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114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Comparing Single Utterances is More Effective than Comparing Conversations</a:t>
            </a:r>
          </a:p>
        </p:txBody>
      </p:sp>
      <p:sp>
        <p:nvSpPr>
          <p:cNvPr id="119810" name="TextBox 6">
            <a:extLst>
              <a:ext uri="{FF2B5EF4-FFF2-40B4-BE49-F238E27FC236}">
                <a16:creationId xmlns:a16="http://schemas.microsoft.com/office/drawing/2014/main" id="{60BE7B84-A864-0242-96E2-44DBCB07C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187575"/>
            <a:ext cx="947420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Before starting we will show you an example.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For example, you may be given the conversation: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hey, what’s up?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hey, want to go to the movies tonight?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Your task is to choose the most appropriate response: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A: sure that sounds great! what movie do you want to see?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B: i know that was hilarious!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Response A is clearly a better answer, as it specifically addresses the question asked in the context. </a:t>
            </a:r>
          </a:p>
        </p:txBody>
      </p:sp>
    </p:spTree>
    <p:extLst>
      <p:ext uri="{BB962C8B-B14F-4D97-AF65-F5344CB8AC3E}">
        <p14:creationId xmlns:p14="http://schemas.microsoft.com/office/powerpoint/2010/main" val="2216955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095F-8F9B-BE47-AAB2-CFBBCB26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Ethical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9EDF7-A920-A446-880F-B27FA9485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E602-A196-0E48-9A26-7731A8EA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Privacy</a:t>
            </a:r>
          </a:p>
        </p:txBody>
      </p:sp>
      <p:pic>
        <p:nvPicPr>
          <p:cNvPr id="4" name="Amazon Echo shared Oregon family's private audio Amazon confirms (CNET News)">
            <a:hlinkClick r:id="" action="ppaction://media"/>
            <a:extLst>
              <a:ext uri="{FF2B5EF4-FFF2-40B4-BE49-F238E27FC236}">
                <a16:creationId xmlns:a16="http://schemas.microsoft.com/office/drawing/2014/main" id="{A4678646-F505-BD4D-AA90-76E71B6EC9F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5631" y="1535836"/>
            <a:ext cx="8440738" cy="4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53CB6-CD36-FD4C-B48D-40A9220EF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1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2677A-D8C8-0342-82FC-0B1D5DEF63EF}"/>
              </a:ext>
            </a:extLst>
          </p:cNvPr>
          <p:cNvSpPr/>
          <p:nvPr/>
        </p:nvSpPr>
        <p:spPr>
          <a:xfrm>
            <a:off x="11231880" y="6370320"/>
            <a:ext cx="457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3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23F0-FA99-2641-B75C-18C85C37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Challenges for Conversational Agents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F507AC-1BAA-6F45-BF38-8B6CB617AC29}"/>
              </a:ext>
            </a:extLst>
          </p:cNvPr>
          <p:cNvSpPr/>
          <p:nvPr/>
        </p:nvSpPr>
        <p:spPr>
          <a:xfrm>
            <a:off x="2076450" y="1592263"/>
            <a:ext cx="8026400" cy="125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BA1F6-3CA4-3E41-9424-3C4B45A540F1}"/>
              </a:ext>
            </a:extLst>
          </p:cNvPr>
          <p:cNvSpPr/>
          <p:nvPr/>
        </p:nvSpPr>
        <p:spPr>
          <a:xfrm>
            <a:off x="24320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Content</a:t>
            </a:r>
          </a:p>
          <a:p>
            <a:pPr algn="ctr"/>
            <a:r>
              <a:rPr lang="en-US" sz="2200" dirty="0"/>
              <a:t>/</a:t>
            </a:r>
          </a:p>
          <a:p>
            <a:pPr algn="ctr"/>
            <a:r>
              <a:rPr lang="en-US" sz="2200" dirty="0"/>
              <a:t>Context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F06EB7-297D-C64E-95CF-957F4589D435}"/>
              </a:ext>
            </a:extLst>
          </p:cNvPr>
          <p:cNvSpPr/>
          <p:nvPr/>
        </p:nvSpPr>
        <p:spPr>
          <a:xfrm>
            <a:off x="43370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Personality &amp;</a:t>
            </a:r>
          </a:p>
          <a:p>
            <a:pPr algn="ctr"/>
            <a:r>
              <a:rPr lang="en-US" sz="2200" dirty="0"/>
              <a:t>Persona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E34098-1BAA-E448-9C96-6B94A4616FEA}"/>
              </a:ext>
            </a:extLst>
          </p:cNvPr>
          <p:cNvSpPr/>
          <p:nvPr/>
        </p:nvSpPr>
        <p:spPr>
          <a:xfrm>
            <a:off x="622300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Emotion</a:t>
            </a:r>
          </a:p>
          <a:p>
            <a:pPr algn="ctr"/>
            <a:r>
              <a:rPr lang="en-US" sz="2200" dirty="0"/>
              <a:t>&amp;</a:t>
            </a:r>
          </a:p>
          <a:p>
            <a:pPr algn="ctr"/>
            <a:r>
              <a:rPr lang="en-US" sz="2200" dirty="0"/>
              <a:t>Sentiment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746AC4-414C-4E45-A8BD-53DD323B580D}"/>
              </a:ext>
            </a:extLst>
          </p:cNvPr>
          <p:cNvSpPr/>
          <p:nvPr/>
        </p:nvSpPr>
        <p:spPr>
          <a:xfrm>
            <a:off x="81089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Behavior</a:t>
            </a:r>
          </a:p>
          <a:p>
            <a:pPr algn="ctr"/>
            <a:r>
              <a:rPr lang="en-US" sz="2200" dirty="0"/>
              <a:t>&amp;</a:t>
            </a:r>
          </a:p>
          <a:p>
            <a:pPr algn="ctr"/>
            <a:r>
              <a:rPr lang="en-US" sz="2200" dirty="0"/>
              <a:t>Strategy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14CE32-F508-1444-B2DB-F4D8968DAB7C}"/>
              </a:ext>
            </a:extLst>
          </p:cNvPr>
          <p:cNvSpPr/>
          <p:nvPr/>
        </p:nvSpPr>
        <p:spPr>
          <a:xfrm>
            <a:off x="2000250" y="4901970"/>
            <a:ext cx="8197850" cy="137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918D2F-CF34-854E-B133-C997832D19FE}"/>
              </a:ext>
            </a:extLst>
          </p:cNvPr>
          <p:cNvSpPr/>
          <p:nvPr/>
        </p:nvSpPr>
        <p:spPr>
          <a:xfrm>
            <a:off x="22312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Named Entity Recognition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54DBAB-3E36-B34E-B154-0773D0938A53}"/>
              </a:ext>
            </a:extLst>
          </p:cNvPr>
          <p:cNvSpPr/>
          <p:nvPr/>
        </p:nvSpPr>
        <p:spPr>
          <a:xfrm>
            <a:off x="22312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Entity Linking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9076F4-05FF-1344-9832-61FCE9F5A65D}"/>
              </a:ext>
            </a:extLst>
          </p:cNvPr>
          <p:cNvSpPr/>
          <p:nvPr/>
        </p:nvSpPr>
        <p:spPr>
          <a:xfrm>
            <a:off x="41743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Domain/Topic</a:t>
            </a:r>
          </a:p>
          <a:p>
            <a:pPr algn="ctr"/>
            <a:r>
              <a:rPr lang="en-US" dirty="0"/>
              <a:t>Intent Detection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72A5DF-3AA4-7E42-89A1-E40443AFBC7A}"/>
              </a:ext>
            </a:extLst>
          </p:cNvPr>
          <p:cNvSpPr/>
          <p:nvPr/>
        </p:nvSpPr>
        <p:spPr>
          <a:xfrm>
            <a:off x="41743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Generation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C6F07A-B644-F343-8F73-9EAE46D66A29}"/>
              </a:ext>
            </a:extLst>
          </p:cNvPr>
          <p:cNvSpPr/>
          <p:nvPr/>
        </p:nvSpPr>
        <p:spPr>
          <a:xfrm>
            <a:off x="61047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Sentiment/Emotion Detection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3F5874-DA45-224B-B1A5-D6278972C8E9}"/>
              </a:ext>
            </a:extLst>
          </p:cNvPr>
          <p:cNvSpPr/>
          <p:nvPr/>
        </p:nvSpPr>
        <p:spPr>
          <a:xfrm>
            <a:off x="61047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Personalization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65BD16-4376-4E47-B69F-CC532EF858CD}"/>
              </a:ext>
            </a:extLst>
          </p:cNvPr>
          <p:cNvSpPr/>
          <p:nvPr/>
        </p:nvSpPr>
        <p:spPr>
          <a:xfrm>
            <a:off x="802881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Knowledge &amp; Reasoning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B8D6AB-42F9-9447-AC19-C90C19D0038B}"/>
              </a:ext>
            </a:extLst>
          </p:cNvPr>
          <p:cNvSpPr/>
          <p:nvPr/>
        </p:nvSpPr>
        <p:spPr>
          <a:xfrm>
            <a:off x="802881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Dialog Planning &amp; Context Modelling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B3AE6-0225-0142-9CCA-FAA49590C726}"/>
              </a:ext>
            </a:extLst>
          </p:cNvPr>
          <p:cNvSpPr/>
          <p:nvPr/>
        </p:nvSpPr>
        <p:spPr>
          <a:xfrm>
            <a:off x="2313304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Semantics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1B6A31EF-635B-F541-A675-21261FE8C20A}"/>
              </a:ext>
            </a:extLst>
          </p:cNvPr>
          <p:cNvSpPr/>
          <p:nvPr/>
        </p:nvSpPr>
        <p:spPr>
          <a:xfrm>
            <a:off x="3167634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69B93AC-FF86-F44A-A869-AD66C36F915E}"/>
              </a:ext>
            </a:extLst>
          </p:cNvPr>
          <p:cNvSpPr/>
          <p:nvPr/>
        </p:nvSpPr>
        <p:spPr>
          <a:xfrm rot="10800000">
            <a:off x="3167634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20F9DD-941A-904F-BA4B-35ABC0D2CFF1}"/>
              </a:ext>
            </a:extLst>
          </p:cNvPr>
          <p:cNvSpPr/>
          <p:nvPr/>
        </p:nvSpPr>
        <p:spPr>
          <a:xfrm>
            <a:off x="5040630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Consistency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819FA82-7C08-3149-9AF3-4B2492285FF2}"/>
              </a:ext>
            </a:extLst>
          </p:cNvPr>
          <p:cNvSpPr/>
          <p:nvPr/>
        </p:nvSpPr>
        <p:spPr>
          <a:xfrm>
            <a:off x="5894960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A842FAC-CEE0-EF48-AD35-45736B862072}"/>
              </a:ext>
            </a:extLst>
          </p:cNvPr>
          <p:cNvSpPr/>
          <p:nvPr/>
        </p:nvSpPr>
        <p:spPr>
          <a:xfrm rot="10800000">
            <a:off x="5894960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0DF2E9-0CEA-9641-BEF2-4980575C83B3}"/>
              </a:ext>
            </a:extLst>
          </p:cNvPr>
          <p:cNvSpPr/>
          <p:nvPr/>
        </p:nvSpPr>
        <p:spPr>
          <a:xfrm>
            <a:off x="7767955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Interactiveness</a:t>
            </a:r>
            <a:endParaRPr lang="en-US" sz="2400" dirty="0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32A142EB-F813-7842-B622-7FCFE5D434EA}"/>
              </a:ext>
            </a:extLst>
          </p:cNvPr>
          <p:cNvSpPr/>
          <p:nvPr/>
        </p:nvSpPr>
        <p:spPr>
          <a:xfrm>
            <a:off x="8622285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CCD089D-A7BD-B34F-ADDC-4A17F2A15C4F}"/>
              </a:ext>
            </a:extLst>
          </p:cNvPr>
          <p:cNvSpPr/>
          <p:nvPr/>
        </p:nvSpPr>
        <p:spPr>
          <a:xfrm rot="10800000">
            <a:off x="8622285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6681E2-1D45-8348-A0CD-9FA081398101}"/>
              </a:ext>
            </a:extLst>
          </p:cNvPr>
          <p:cNvSpPr txBox="1"/>
          <p:nvPr/>
        </p:nvSpPr>
        <p:spPr>
          <a:xfrm>
            <a:off x="2457285" y="6362284"/>
            <a:ext cx="707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Huang et al., 2019, “Challenges in Building Intelligent Open-Domain Systems”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89462-955B-D643-A125-97A2A93E9EB8}"/>
              </a:ext>
            </a:extLst>
          </p:cNvPr>
          <p:cNvSpPr txBox="1"/>
          <p:nvPr/>
        </p:nvSpPr>
        <p:spPr>
          <a:xfrm>
            <a:off x="20517" y="3648403"/>
            <a:ext cx="166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Issues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11F1B-832C-2742-84DC-701E6E1E2D7D}"/>
              </a:ext>
            </a:extLst>
          </p:cNvPr>
          <p:cNvSpPr txBox="1"/>
          <p:nvPr/>
        </p:nvSpPr>
        <p:spPr>
          <a:xfrm>
            <a:off x="20517" y="1959303"/>
            <a:ext cx="182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Factors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8B9102-AC6C-6D41-9089-FB71A086DFA9}"/>
              </a:ext>
            </a:extLst>
          </p:cNvPr>
          <p:cNvSpPr txBox="1"/>
          <p:nvPr/>
        </p:nvSpPr>
        <p:spPr>
          <a:xfrm>
            <a:off x="20517" y="5256213"/>
            <a:ext cx="2065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</a:t>
            </a:r>
          </a:p>
          <a:p>
            <a:r>
              <a:rPr lang="en-US" sz="2800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6131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8" grpId="0"/>
      <p:bldP spid="28" grpId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D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62" b="-7962"/>
          <a:stretch>
            <a:fillRect/>
          </a:stretch>
        </p:blipFill>
        <p:spPr>
          <a:xfrm>
            <a:off x="1981200" y="1446229"/>
            <a:ext cx="8229600" cy="4525963"/>
          </a:xfrm>
        </p:spPr>
      </p:pic>
      <p:sp>
        <p:nvSpPr>
          <p:cNvPr id="6" name="Rounded Rectangle 5"/>
          <p:cNvSpPr/>
          <p:nvPr/>
        </p:nvSpPr>
        <p:spPr>
          <a:xfrm>
            <a:off x="7282068" y="2351407"/>
            <a:ext cx="1818338" cy="2871629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001931" y="3702533"/>
            <a:ext cx="1682113" cy="2005812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06752" y="3998633"/>
            <a:ext cx="1589702" cy="2032281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302B181-8798-AC40-845F-241C28C5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Spoke Dialog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3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1632</Words>
  <Application>Microsoft Macintosh PowerPoint</Application>
  <PresentationFormat>Widescreen</PresentationFormat>
  <Paragraphs>408</Paragraphs>
  <Slides>62</Slides>
  <Notes>14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Courier</vt:lpstr>
      <vt:lpstr>Times New Roman</vt:lpstr>
      <vt:lpstr>Wingdings</vt:lpstr>
      <vt:lpstr>Office Theme</vt:lpstr>
      <vt:lpstr>Equation</vt:lpstr>
      <vt:lpstr>Alexa, can you help me?                   I don't know what to do.                      Dialog Systems</vt:lpstr>
      <vt:lpstr>Chatbots are Ubiquitous: Personal Agents, Games, Education, Business &amp; Medicine</vt:lpstr>
      <vt:lpstr>Lots of Tools</vt:lpstr>
      <vt:lpstr>Artificial Intelligence</vt:lpstr>
      <vt:lpstr>AI with AI conversations: Cleverbot (Carpenter, 2011)</vt:lpstr>
      <vt:lpstr>Challenges for Artificial Intelligence</vt:lpstr>
      <vt:lpstr>PowerPoint Presentation</vt:lpstr>
      <vt:lpstr>Challenges for Conversational Agents</vt:lpstr>
      <vt:lpstr>Spoke Dialog System Architecture</vt:lpstr>
      <vt:lpstr>Two Types of Systems</vt:lpstr>
      <vt:lpstr>Chatbot Architectures</vt:lpstr>
      <vt:lpstr>Eliza pattern/transform rules</vt:lpstr>
      <vt:lpstr>Personality in chatbots: Eliza and Parry</vt:lpstr>
      <vt:lpstr>Chatbot Architectures</vt:lpstr>
      <vt:lpstr>Parry’s persona</vt:lpstr>
      <vt:lpstr>Information Retrieval based Chatbots</vt:lpstr>
      <vt:lpstr>Two IR-based Chatbot Architectures</vt:lpstr>
      <vt:lpstr>Deep Semantic Similarity Model</vt:lpstr>
      <vt:lpstr>Chatbot Architectures</vt:lpstr>
      <vt:lpstr>Neural Network Encoder-Decoder Generative Models</vt:lpstr>
      <vt:lpstr>Response Generation Systems</vt:lpstr>
      <vt:lpstr>PowerPoint Presentation</vt:lpstr>
      <vt:lpstr>Neural Network Language Models (NNLMs)</vt:lpstr>
      <vt:lpstr>Neural Network Language Models (NNLMs)</vt:lpstr>
      <vt:lpstr>Sentence Encoder</vt:lpstr>
      <vt:lpstr>Sequence to Sequence Model</vt:lpstr>
      <vt:lpstr>Sequence to Sequence Model</vt:lpstr>
      <vt:lpstr>Sequence to Sequence Model</vt:lpstr>
      <vt:lpstr>Sequence to Sequence Model</vt:lpstr>
      <vt:lpstr>Neural Conversational Models</vt:lpstr>
      <vt:lpstr>Hierarchical Sequence to Sequence Model</vt:lpstr>
      <vt:lpstr>Neural Conversational Models</vt:lpstr>
      <vt:lpstr>Uninteresting, Bland, and Safe Responses</vt:lpstr>
      <vt:lpstr>Uninteresting, Bland, and Safe Responses</vt:lpstr>
      <vt:lpstr>Response Diversity Promotion</vt:lpstr>
      <vt:lpstr>Next Steps for Chatbots</vt:lpstr>
      <vt:lpstr>Next Steps for Chatbots</vt:lpstr>
      <vt:lpstr>Next Steps for Chatbots</vt:lpstr>
      <vt:lpstr>Next Steps for Chatbots</vt:lpstr>
      <vt:lpstr>Chatbots: pro and con</vt:lpstr>
      <vt:lpstr>Two Types of Systems</vt:lpstr>
      <vt:lpstr>Goal-based (Dialog agents) Task-Oriented </vt:lpstr>
      <vt:lpstr>PowerPoint Presentation</vt:lpstr>
      <vt:lpstr>Task Representation and NLU</vt:lpstr>
      <vt:lpstr>Slot Filling Dialog</vt:lpstr>
      <vt:lpstr>Dialog Engineering as Finite State Automata</vt:lpstr>
      <vt:lpstr>Dialog State Tracking</vt:lpstr>
      <vt:lpstr>Reinforcement Learning</vt:lpstr>
      <vt:lpstr>The case of Microsoft Tay</vt:lpstr>
      <vt:lpstr>The case of Microsoft Tay</vt:lpstr>
      <vt:lpstr>The case of Microsoft Tay</vt:lpstr>
      <vt:lpstr>Evaluation</vt:lpstr>
      <vt:lpstr>Evaluation</vt:lpstr>
      <vt:lpstr>Evaluation of Goal (Task) vs Chatbot (Non-Task)</vt:lpstr>
      <vt:lpstr>PowerPoint Presentation</vt:lpstr>
      <vt:lpstr>Why Are We Worried about Evaluation?</vt:lpstr>
      <vt:lpstr>Current Automatic Metrics Weakly Correlate with Human Judgements</vt:lpstr>
      <vt:lpstr>Dialog Evaluation Metrics are an Active Area of Research</vt:lpstr>
      <vt:lpstr>Interactive Evaluation of Chatbots Requires a Lot of Data == Expensive</vt:lpstr>
      <vt:lpstr>Comparing Single Utterances is More Effective than Comparing Conversations</vt:lpstr>
      <vt:lpstr>Ethical Issues</vt:lpstr>
      <vt:lpstr>Privacy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Alexa, can you help me?                 I don't know what to do.                      Dialog Systems</dc:title>
  <dc:creator>Sedoc, Joao</dc:creator>
  <cp:lastModifiedBy>Sedoc, Joao</cp:lastModifiedBy>
  <cp:revision>8</cp:revision>
  <dcterms:created xsi:type="dcterms:W3CDTF">2019-11-18T18:58:04Z</dcterms:created>
  <dcterms:modified xsi:type="dcterms:W3CDTF">2019-12-03T21:39:48Z</dcterms:modified>
</cp:coreProperties>
</file>